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7" r:id="rId4"/>
    <p:sldId id="258" r:id="rId5"/>
    <p:sldId id="259" r:id="rId6"/>
    <p:sldId id="260" r:id="rId7"/>
    <p:sldId id="309" r:id="rId8"/>
    <p:sldId id="310" r:id="rId9"/>
    <p:sldId id="311" r:id="rId10"/>
    <p:sldId id="312" r:id="rId11"/>
    <p:sldId id="313" r:id="rId12"/>
    <p:sldId id="31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86ED708-973C-0342-3504-C3FCABE63626}" name="Luke Evason-Browning" initials="LE" userId="S::LEvason-Browning@ncb.org.uk::3595951c-6db8-40c2-9ef3-7844efe92eaa" providerId="AD"/>
  <p188:author id="{9E3C1D73-78F0-8DCD-BF71-61164EE955BA}" name="Martha Evans" initials="ME" userId="S::mevans@ncb.org.uk::3c1badc2-301d-4c55-ab15-e0004543ecf2" providerId="AD"/>
  <p188:author id="{BD607792-142E-BCB4-EEE0-9352AC7C123D}" name="Aoife Nic Colaim" initials="AN" userId="S::ANiccolaim@ncb.org.uk::6aaa2443-ec71-4a99-a879-78a614b2bc7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1464"/>
    <a:srgbClr val="8757E5"/>
    <a:srgbClr val="3A8DFF"/>
    <a:srgbClr val="448DFF"/>
    <a:srgbClr val="878DFF"/>
    <a:srgbClr val="1B18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A2FDD2-09A4-4F0A-8B9D-C66D58F3472A}" v="3" dt="2024-08-29T13:59:36.2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8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microsoft.com/office/2015/10/relationships/revisionInfo" Target="revisionInfo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microsoft.com/office/2018/10/relationships/authors" Target="author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159D6-B80D-D556-2AB0-A6959652C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F566AF-4B23-191D-0956-6AB6F5F0A1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CF6BB-2E1C-D68E-F5D1-3B6C36E04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CEAE7C-717F-1A16-15BB-2452C6A18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894D1-3B7A-3EBE-0036-2D392AE0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0411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2EB08-6C90-5DA3-E841-AB92FF7EB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DCE72B-F608-86DB-F7CB-D7B094B714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61416C-0183-3426-5BE3-D3DC694F3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4C9F9-763C-6CE6-2FCD-750910A6D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E3BDC-0474-922F-4988-379AA4A88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968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2A3766-E299-7E0A-6673-93E3DF99F1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5D0D8B-9BBB-0156-396E-2DF07CB374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A5E2B-5A5F-502B-3A12-91BDB15A5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2AF24E-078E-901D-68A0-2D90D6F44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3F9BD4-3D0F-5644-3D03-8B004F2F6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98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7B16A-5739-C4A1-1485-C235D0ED8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BDE93-88E4-A841-7E9D-CA76DE81E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A01264-7004-E169-6FE9-EC5521C06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6E9523-0AA7-E8A6-DAD4-8965B87B4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0197F-BB27-26BA-C74A-AB894DEE7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95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551EA-67C5-9DE9-CC57-2B57C3CF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16C9F6-0C8E-A4C7-888E-E39EC9C3F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C7876-257B-BF88-9913-8E0749D15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1A83B1-9488-7B29-C548-6243CAD07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EA86C-E79C-F966-A1DD-D0C586BFB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07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880C6-42CF-57AF-DBC2-064940EE4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ADF75-471C-5A36-AFB8-EC7F707225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A818F7-08FC-15A1-9DAE-FE94009517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C5B56B-1679-81C4-89ED-5EE822B0C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5B8D84-91F3-8A61-D7C6-EADE64CAC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38F44B-8AAD-B821-D193-FA8AF3F73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115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8976B-56ED-D331-54BB-10D593EC1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41CECA-7CAD-A08D-937B-B1DCC5CF3D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8C0591-3AFB-5F95-A03C-ACF15E7035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E7A049-5484-1C14-BE4C-39F554A3E0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70CE8A-1B3A-73D7-D77B-20B67D8AEF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D073A7-4700-B338-45F4-304EEDCA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F59F01-7DFE-5548-68D1-1586100AF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EE7E6E-68CB-FFF3-0AA2-2153E091E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23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19ABE-5C15-6F52-DB6E-0C74D0C90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41D1F8-40AF-7937-E4A7-62E0415F9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0AE946-5D89-1E61-8F12-5FACDAE66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6EB603-FE5A-A5F6-EC50-1355D0FBA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21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4B64D1-BDC8-F9FE-477F-80C1800DE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5FF786-D21A-6C5F-A479-047BA93D4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6B2651-A645-32EE-DCEB-37F4590A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69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C58B6-97E8-7949-B37B-5291A71D8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45E05-755A-7F6B-7A80-EFD0E7983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C12D17-49C8-5082-C4AD-B954BC2084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B4583-0A12-BF6B-AFAC-BA92D2D44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B66D76-B7FA-1CF6-1A40-5582F2CD2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E40CD5-778F-ED8F-B781-984B3BF6F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573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B9017-3514-AB06-2A01-E3C012490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59FE47-C2E0-55D4-A0F8-E80E399990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D85182-AC62-85A1-4964-2FA6E49BE1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ED9A7B-37AD-4696-42C8-F2D50DB13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DFE5BE-7F5B-AB95-425B-32CEEB61B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9EA8E8-0035-2FB8-AD77-37B1B4BD0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65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F569FE-B3F7-6134-979C-C415214A3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8D3AD4-6618-7348-084F-CCE245CC4A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67058-5939-8918-1488-76A86AC88D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4974A3-0F30-423E-8066-5400571D2D9A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0DA04-6505-3AE0-6D20-1E4DB02FCC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AF0A6-1B5F-0224-110D-9AF5F8FC8F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23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7.sv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sZ_CkltlgS4?feature=oembed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hyperlink" Target="https://youtu.be/sZ_CkltlgS4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UmI5hbQTIUw?feature=oembed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hyperlink" Target="https://youtu.be/UmI5hbQTIUw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sv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1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1070190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02F09B8-57F9-4AA5-2921-3CE90521AB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40" t="476" b="84603"/>
          <a:stretch/>
        </p:blipFill>
        <p:spPr>
          <a:xfrm>
            <a:off x="10830823" y="1"/>
            <a:ext cx="1379837" cy="1576400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9C96347-3B1E-DD3D-6337-375DB0F417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29" t="86825"/>
          <a:stretch/>
        </p:blipFill>
        <p:spPr>
          <a:xfrm>
            <a:off x="10069286" y="5352145"/>
            <a:ext cx="2122713" cy="1505855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7726919" y="3731198"/>
            <a:ext cx="3469038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3914D5A0-3653-62F4-5DDB-FEAC452F0C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464" r="88535"/>
          <a:stretch/>
        </p:blipFill>
        <p:spPr>
          <a:xfrm>
            <a:off x="0" y="5650327"/>
            <a:ext cx="1334530" cy="122633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C4D3DCF-11C8-0519-E06A-A49541F163E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6204" y="1807610"/>
            <a:ext cx="8219586" cy="3668896"/>
          </a:xfrm>
          <a:prstGeom prst="rect">
            <a:avLst/>
          </a:prstGeom>
        </p:spPr>
      </p:pic>
      <p:sp>
        <p:nvSpPr>
          <p:cNvPr id="21" name="TextBox 14">
            <a:extLst>
              <a:ext uri="{FF2B5EF4-FFF2-40B4-BE49-F238E27FC236}">
                <a16:creationId xmlns:a16="http://schemas.microsoft.com/office/drawing/2014/main" id="{FCB9F3D0-FEAB-42E1-9839-BEDC6089704F}"/>
              </a:ext>
            </a:extLst>
          </p:cNvPr>
          <p:cNvSpPr txBox="1"/>
          <p:nvPr/>
        </p:nvSpPr>
        <p:spPr>
          <a:xfrm>
            <a:off x="1646918" y="528752"/>
            <a:ext cx="889816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ANTI-BULLYING WEEK 2024</a:t>
            </a:r>
          </a:p>
        </p:txBody>
      </p:sp>
      <p:pic>
        <p:nvPicPr>
          <p:cNvPr id="22" name="Picture 2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9F30B38A-1286-FDD3-FD92-F5F0631796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43294" y="5318262"/>
            <a:ext cx="4705407" cy="1585604"/>
          </a:xfrm>
          <a:prstGeom prst="rect">
            <a:avLst/>
          </a:prstGeom>
        </p:spPr>
      </p:pic>
      <p:pic>
        <p:nvPicPr>
          <p:cNvPr id="28" name="Picture 2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AD3DB61-0CD2-F3C8-3B20-696CE9E4F3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839830" y="1516781"/>
            <a:ext cx="902043" cy="830365"/>
          </a:xfrm>
          <a:prstGeom prst="rect">
            <a:avLst/>
          </a:prstGeom>
        </p:spPr>
      </p:pic>
      <p:pic>
        <p:nvPicPr>
          <p:cNvPr id="30" name="Picture 29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0339EE0-8D8F-915A-85BA-4E6D0AAADF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9070447" y="5874129"/>
            <a:ext cx="667265" cy="741405"/>
          </a:xfrm>
          <a:prstGeom prst="rect">
            <a:avLst/>
          </a:prstGeom>
        </p:spPr>
      </p:pic>
      <p:pic>
        <p:nvPicPr>
          <p:cNvPr id="32" name="Picture 31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0B72C164-7281-F5A5-F27E-30B19F27A8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9615407" y="1919277"/>
            <a:ext cx="453879" cy="587718"/>
          </a:xfrm>
          <a:prstGeom prst="rect">
            <a:avLst/>
          </a:prstGeom>
        </p:spPr>
      </p:pic>
      <p:pic>
        <p:nvPicPr>
          <p:cNvPr id="34" name="Picture 3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33E72E1-3279-75EF-03CB-1BA9781176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754019" y="4323203"/>
            <a:ext cx="472285" cy="531341"/>
          </a:xfrm>
          <a:prstGeom prst="rect">
            <a:avLst/>
          </a:prstGeom>
        </p:spPr>
      </p:pic>
      <p:pic>
        <p:nvPicPr>
          <p:cNvPr id="36" name="Picture 35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497B49C-3E12-E990-8A22-02D243B94B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0959018" y="3977279"/>
            <a:ext cx="734959" cy="861775"/>
          </a:xfrm>
          <a:prstGeom prst="rect">
            <a:avLst/>
          </a:prstGeom>
        </p:spPr>
      </p:pic>
      <p:pic>
        <p:nvPicPr>
          <p:cNvPr id="37" name="Picture 3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979FC8A-4447-BADE-01AF-6A4A19C857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2EE83BE5-4B2F-D9BB-085A-E4EDC61BC2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6139514" y="-339652"/>
            <a:ext cx="734959" cy="861775"/>
          </a:xfrm>
          <a:prstGeom prst="rect">
            <a:avLst/>
          </a:prstGeom>
        </p:spPr>
      </p:pic>
      <p:pic>
        <p:nvPicPr>
          <p:cNvPr id="39" name="Picture 3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CA46D80-4252-9C6D-B0CB-9169862FF2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740978" y="1539823"/>
            <a:ext cx="902043" cy="830365"/>
          </a:xfrm>
          <a:prstGeom prst="rect">
            <a:avLst/>
          </a:prstGeom>
          <a:solidFill>
            <a:srgbClr val="1B1862"/>
          </a:solidFill>
        </p:spPr>
      </p:pic>
    </p:spTree>
    <p:extLst>
      <p:ext uri="{BB962C8B-B14F-4D97-AF65-F5344CB8AC3E}">
        <p14:creationId xmlns:p14="http://schemas.microsoft.com/office/powerpoint/2010/main" val="3599591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1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1070190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02F09B8-57F9-4AA5-2921-3CE90521AB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40" t="476" b="84603"/>
          <a:stretch/>
        </p:blipFill>
        <p:spPr>
          <a:xfrm>
            <a:off x="10830823" y="1"/>
            <a:ext cx="1379837" cy="1576400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9C96347-3B1E-DD3D-6337-375DB0F417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29" t="86825"/>
          <a:stretch/>
        </p:blipFill>
        <p:spPr>
          <a:xfrm>
            <a:off x="10069286" y="5352145"/>
            <a:ext cx="2122713" cy="1505855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7762088" y="3747642"/>
            <a:ext cx="3469038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3914D5A0-3653-62F4-5DDB-FEAC452F0C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464" r="88535"/>
          <a:stretch/>
        </p:blipFill>
        <p:spPr>
          <a:xfrm>
            <a:off x="0" y="5650327"/>
            <a:ext cx="1334530" cy="1226333"/>
          </a:xfrm>
          <a:prstGeom prst="rect">
            <a:avLst/>
          </a:prstGeom>
        </p:spPr>
      </p:pic>
      <p:sp>
        <p:nvSpPr>
          <p:cNvPr id="21" name="TextBox 14">
            <a:extLst>
              <a:ext uri="{FF2B5EF4-FFF2-40B4-BE49-F238E27FC236}">
                <a16:creationId xmlns:a16="http://schemas.microsoft.com/office/drawing/2014/main" id="{FCB9F3D0-FEAB-42E1-9839-BEDC6089704F}"/>
              </a:ext>
            </a:extLst>
          </p:cNvPr>
          <p:cNvSpPr txBox="1"/>
          <p:nvPr/>
        </p:nvSpPr>
        <p:spPr>
          <a:xfrm>
            <a:off x="1646918" y="528752"/>
            <a:ext cx="889816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ANTI-BULLYING WEEK 2024</a:t>
            </a:r>
          </a:p>
        </p:txBody>
      </p:sp>
      <p:pic>
        <p:nvPicPr>
          <p:cNvPr id="28" name="Picture 2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AD3DB61-0CD2-F3C8-3B20-696CE9E4F3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405419" y="1504314"/>
            <a:ext cx="902043" cy="830365"/>
          </a:xfrm>
          <a:prstGeom prst="rect">
            <a:avLst/>
          </a:prstGeom>
        </p:spPr>
      </p:pic>
      <p:pic>
        <p:nvPicPr>
          <p:cNvPr id="30" name="Picture 29" descr="A purple and white square with text and hands pointing at it">
            <a:extLst>
              <a:ext uri="{FF2B5EF4-FFF2-40B4-BE49-F238E27FC236}">
                <a16:creationId xmlns:a16="http://schemas.microsoft.com/office/drawing/2014/main" id="{E0339EE0-8D8F-915A-85BA-4E6D0AAADF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9616161" y="6072854"/>
            <a:ext cx="667265" cy="741405"/>
          </a:xfrm>
          <a:prstGeom prst="rect">
            <a:avLst/>
          </a:prstGeom>
        </p:spPr>
      </p:pic>
      <p:pic>
        <p:nvPicPr>
          <p:cNvPr id="32" name="Picture 31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0B72C164-7281-F5A5-F27E-30B19F27A8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4546923" y="1529050"/>
            <a:ext cx="453879" cy="587718"/>
          </a:xfrm>
          <a:prstGeom prst="rect">
            <a:avLst/>
          </a:prstGeom>
        </p:spPr>
      </p:pic>
      <p:pic>
        <p:nvPicPr>
          <p:cNvPr id="34" name="Picture 3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33E72E1-3279-75EF-03CB-1BA9781176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-89062" y="4693540"/>
            <a:ext cx="472285" cy="531341"/>
          </a:xfrm>
          <a:prstGeom prst="rect">
            <a:avLst/>
          </a:prstGeom>
        </p:spPr>
      </p:pic>
      <p:pic>
        <p:nvPicPr>
          <p:cNvPr id="36" name="Picture 35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497B49C-3E12-E990-8A22-02D243B94B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0959018" y="3977279"/>
            <a:ext cx="734959" cy="861775"/>
          </a:xfrm>
          <a:prstGeom prst="rect">
            <a:avLst/>
          </a:prstGeom>
        </p:spPr>
      </p:pic>
      <p:pic>
        <p:nvPicPr>
          <p:cNvPr id="37" name="Picture 3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979FC8A-4447-BADE-01AF-6A4A19C857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2EE83BE5-4B2F-D9BB-085A-E4EDC61BC2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6139514" y="-339652"/>
            <a:ext cx="734959" cy="861775"/>
          </a:xfrm>
          <a:prstGeom prst="rect">
            <a:avLst/>
          </a:prstGeom>
        </p:spPr>
      </p:pic>
      <p:pic>
        <p:nvPicPr>
          <p:cNvPr id="39" name="Picture 3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CA46D80-4252-9C6D-B0CB-9169862FF2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740978" y="1539823"/>
            <a:ext cx="902043" cy="830365"/>
          </a:xfrm>
          <a:prstGeom prst="rect">
            <a:avLst/>
          </a:prstGeom>
        </p:spPr>
      </p:pic>
      <p:pic>
        <p:nvPicPr>
          <p:cNvPr id="5" name="Picture 4" descr="A purple rectangle with white text&#10;&#10;Description automatically generated">
            <a:extLst>
              <a:ext uri="{FF2B5EF4-FFF2-40B4-BE49-F238E27FC236}">
                <a16:creationId xmlns:a16="http://schemas.microsoft.com/office/drawing/2014/main" id="{6D91748A-A9BA-A0AF-0EE9-7FD3BC24CA0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84" y="2367313"/>
            <a:ext cx="5553890" cy="2675869"/>
          </a:xfrm>
          <a:prstGeom prst="rect">
            <a:avLst/>
          </a:prstGeom>
        </p:spPr>
      </p:pic>
      <p:sp>
        <p:nvSpPr>
          <p:cNvPr id="10" name="Rounded Rectangle 16">
            <a:extLst>
              <a:ext uri="{FF2B5EF4-FFF2-40B4-BE49-F238E27FC236}">
                <a16:creationId xmlns:a16="http://schemas.microsoft.com/office/drawing/2014/main" id="{09C05007-A139-7554-C305-BD4593C6EAE3}"/>
              </a:ext>
            </a:extLst>
          </p:cNvPr>
          <p:cNvSpPr/>
          <p:nvPr/>
        </p:nvSpPr>
        <p:spPr>
          <a:xfrm rot="10800000">
            <a:off x="6095997" y="1806707"/>
            <a:ext cx="45719" cy="406742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4">
            <a:extLst>
              <a:ext uri="{FF2B5EF4-FFF2-40B4-BE49-F238E27FC236}">
                <a16:creationId xmlns:a16="http://schemas.microsoft.com/office/drawing/2014/main" id="{04E4BCE7-2F4A-A0DA-D9F8-802E1E9041BD}"/>
              </a:ext>
            </a:extLst>
          </p:cNvPr>
          <p:cNvSpPr txBox="1"/>
          <p:nvPr/>
        </p:nvSpPr>
        <p:spPr>
          <a:xfrm>
            <a:off x="6506993" y="1919277"/>
            <a:ext cx="4409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Monday 11</a:t>
            </a:r>
            <a:r>
              <a:rPr lang="en-US" sz="3000" b="1" baseline="30000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th</a:t>
            </a:r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 to </a:t>
            </a:r>
          </a:p>
          <a:p>
            <a:pPr algn="ctr"/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Friday 15</a:t>
            </a:r>
            <a:r>
              <a:rPr lang="en-US" sz="3000" b="1" baseline="30000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th</a:t>
            </a:r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 November</a:t>
            </a:r>
          </a:p>
        </p:txBody>
      </p:sp>
      <p:pic>
        <p:nvPicPr>
          <p:cNvPr id="17" name="Graphic 16" descr="Line arrow: Clockwise curve with solid fill">
            <a:extLst>
              <a:ext uri="{FF2B5EF4-FFF2-40B4-BE49-F238E27FC236}">
                <a16:creationId xmlns:a16="http://schemas.microsoft.com/office/drawing/2014/main" id="{433FD81C-EEF7-B5AF-6529-BEFC38E8F7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2006444">
            <a:off x="9977101" y="1339036"/>
            <a:ext cx="914400" cy="914400"/>
          </a:xfrm>
          <a:prstGeom prst="rect">
            <a:avLst/>
          </a:prstGeom>
        </p:spPr>
      </p:pic>
      <p:sp>
        <p:nvSpPr>
          <p:cNvPr id="19" name="Rounded Rectangle 16">
            <a:extLst>
              <a:ext uri="{FF2B5EF4-FFF2-40B4-BE49-F238E27FC236}">
                <a16:creationId xmlns:a16="http://schemas.microsoft.com/office/drawing/2014/main" id="{E61E273F-03CD-4795-4A17-8A15E7BB6D53}"/>
              </a:ext>
            </a:extLst>
          </p:cNvPr>
          <p:cNvSpPr/>
          <p:nvPr/>
        </p:nvSpPr>
        <p:spPr>
          <a:xfrm rot="5400000">
            <a:off x="7787391" y="1963792"/>
            <a:ext cx="1848671" cy="4507957"/>
          </a:xfrm>
          <a:prstGeom prst="roundRect">
            <a:avLst>
              <a:gd name="adj" fmla="val 48711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23" name="TextBox 14">
            <a:extLst>
              <a:ext uri="{FF2B5EF4-FFF2-40B4-BE49-F238E27FC236}">
                <a16:creationId xmlns:a16="http://schemas.microsoft.com/office/drawing/2014/main" id="{A57482C3-2237-75F3-8383-9421E8B04C0B}"/>
              </a:ext>
            </a:extLst>
          </p:cNvPr>
          <p:cNvSpPr txBox="1"/>
          <p:nvPr/>
        </p:nvSpPr>
        <p:spPr>
          <a:xfrm>
            <a:off x="6517566" y="4455013"/>
            <a:ext cx="440946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500" b="1" dirty="0">
                <a:solidFill>
                  <a:srgbClr val="1B1464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Tuesday 12</a:t>
            </a:r>
            <a:r>
              <a:rPr lang="en-US" sz="2500" b="1" baseline="30000" dirty="0">
                <a:solidFill>
                  <a:srgbClr val="1B1464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th</a:t>
            </a:r>
            <a:r>
              <a:rPr lang="en-US" sz="2500" b="1" dirty="0">
                <a:solidFill>
                  <a:srgbClr val="1B1464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 November</a:t>
            </a:r>
          </a:p>
        </p:txBody>
      </p:sp>
      <p:pic>
        <p:nvPicPr>
          <p:cNvPr id="25" name="Picture 24" descr="A cartoon character with socks and a large letter&#10;&#10;Description automatically generated">
            <a:extLst>
              <a:ext uri="{FF2B5EF4-FFF2-40B4-BE49-F238E27FC236}">
                <a16:creationId xmlns:a16="http://schemas.microsoft.com/office/drawing/2014/main" id="{E4AAC780-36FA-3872-BA6D-BF8CF27FE325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2735" y="3468689"/>
            <a:ext cx="2000691" cy="1125388"/>
          </a:xfrm>
          <a:prstGeom prst="rect">
            <a:avLst/>
          </a:prstGeom>
        </p:spPr>
      </p:pic>
      <p:sp>
        <p:nvSpPr>
          <p:cNvPr id="26" name="TextBox 14">
            <a:extLst>
              <a:ext uri="{FF2B5EF4-FFF2-40B4-BE49-F238E27FC236}">
                <a16:creationId xmlns:a16="http://schemas.microsoft.com/office/drawing/2014/main" id="{6E41BBC5-D251-F285-41A0-A309EB769042}"/>
              </a:ext>
            </a:extLst>
          </p:cNvPr>
          <p:cNvSpPr txBox="1"/>
          <p:nvPr/>
        </p:nvSpPr>
        <p:spPr>
          <a:xfrm>
            <a:off x="7011911" y="3469447"/>
            <a:ext cx="27719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Odd Socks </a:t>
            </a:r>
          </a:p>
          <a:p>
            <a:pPr algn="ctr"/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Day 2024</a:t>
            </a:r>
          </a:p>
        </p:txBody>
      </p:sp>
      <p:pic>
        <p:nvPicPr>
          <p:cNvPr id="27" name="Picture 2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5042B09-58FA-D280-8E05-0A1F88C72B3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7667651" y="5696784"/>
            <a:ext cx="734959" cy="861775"/>
          </a:xfrm>
          <a:prstGeom prst="rect">
            <a:avLst/>
          </a:prstGeom>
        </p:spPr>
      </p:pic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5A0BE94B-407F-F8F4-DD1B-9E78024F175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170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0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1070190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ounded Rectangle 16">
            <a:extLst>
              <a:ext uri="{FF2B5EF4-FFF2-40B4-BE49-F238E27FC236}">
                <a16:creationId xmlns:a16="http://schemas.microsoft.com/office/drawing/2014/main" id="{5ABE0E64-404A-24C2-0011-CFE4728ACEB3}"/>
              </a:ext>
            </a:extLst>
          </p:cNvPr>
          <p:cNvSpPr/>
          <p:nvPr/>
        </p:nvSpPr>
        <p:spPr>
          <a:xfrm rot="5400000">
            <a:off x="5402112" y="-1830022"/>
            <a:ext cx="1000117" cy="578075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B18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16">
            <a:extLst>
              <a:ext uri="{FF2B5EF4-FFF2-40B4-BE49-F238E27FC236}">
                <a16:creationId xmlns:a16="http://schemas.microsoft.com/office/drawing/2014/main" id="{8C642A86-1796-8F1D-A638-B0AB665F5952}"/>
              </a:ext>
            </a:extLst>
          </p:cNvPr>
          <p:cNvSpPr/>
          <p:nvPr/>
        </p:nvSpPr>
        <p:spPr>
          <a:xfrm rot="5400000">
            <a:off x="5538456" y="-1917807"/>
            <a:ext cx="945144" cy="5780751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4983719" y="2940366"/>
            <a:ext cx="3469038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0E1A1EB-9CA8-E24B-43AC-4810CC4E2C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29" t="86825"/>
          <a:stretch/>
        </p:blipFill>
        <p:spPr>
          <a:xfrm>
            <a:off x="10069286" y="5352145"/>
            <a:ext cx="2122713" cy="150585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9D75DA6-776C-FB00-FE3C-013E1D574BAB}"/>
              </a:ext>
            </a:extLst>
          </p:cNvPr>
          <p:cNvSpPr/>
          <p:nvPr/>
        </p:nvSpPr>
        <p:spPr>
          <a:xfrm>
            <a:off x="7422119" y="3784744"/>
            <a:ext cx="3469038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0BFCC819-AE2F-DBC1-0C86-6CBDF26CF2B7}"/>
              </a:ext>
            </a:extLst>
          </p:cNvPr>
          <p:cNvSpPr txBox="1"/>
          <p:nvPr/>
        </p:nvSpPr>
        <p:spPr>
          <a:xfrm>
            <a:off x="738433" y="1824498"/>
            <a:ext cx="10715134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b="1" i="0" dirty="0">
                <a:solidFill>
                  <a:schemeClr val="bg1"/>
                </a:solidFill>
                <a:effectLst/>
                <a:latin typeface="Cera Round Pro" panose="00000500000000000000" pitchFamily="50" charset="0"/>
              </a:rPr>
              <a:t>From playgrounds to parliament, our homes to our phones, this Anti-Bullying Week let's 'Choose Respect' and bring an end to bullying which negatively impacts millions of young lives.</a:t>
            </a:r>
            <a:r>
              <a:rPr lang="en-GB" sz="2400" b="1" dirty="0">
                <a:solidFill>
                  <a:schemeClr val="bg1"/>
                </a:solidFill>
                <a:latin typeface="Cera Round Pro" panose="00000500000000000000" pitchFamily="50" charset="0"/>
              </a:rPr>
              <a:t/>
            </a:r>
            <a:br>
              <a:rPr lang="en-GB" sz="2400" b="1" dirty="0">
                <a:solidFill>
                  <a:schemeClr val="bg1"/>
                </a:solidFill>
                <a:latin typeface="Cera Round Pro" panose="00000500000000000000" pitchFamily="50" charset="0"/>
              </a:rPr>
            </a:br>
            <a:r>
              <a:rPr lang="en-GB" sz="2400" b="1" dirty="0">
                <a:solidFill>
                  <a:schemeClr val="bg1"/>
                </a:solidFill>
                <a:latin typeface="Cera Round Pro" panose="00000500000000000000" pitchFamily="50" charset="0"/>
              </a:rPr>
              <a:t/>
            </a:r>
            <a:br>
              <a:rPr lang="en-GB" sz="2400" b="1" dirty="0">
                <a:solidFill>
                  <a:schemeClr val="bg1"/>
                </a:solidFill>
                <a:latin typeface="Cera Round Pro" panose="00000500000000000000" pitchFamily="50" charset="0"/>
              </a:rPr>
            </a:br>
            <a:r>
              <a:rPr lang="en-GB" sz="2400" b="1" i="0" dirty="0">
                <a:solidFill>
                  <a:schemeClr val="bg1"/>
                </a:solidFill>
                <a:effectLst/>
                <a:latin typeface="Cera Round Pro" panose="00000500000000000000" pitchFamily="50" charset="0"/>
              </a:rPr>
              <a:t>This year, we’ll empower children and young people to not resort to bullying, even when we disagree and remind adults to lead by example, online and offline.</a:t>
            </a:r>
            <a:r>
              <a:rPr lang="en-GB" sz="2400" b="1" dirty="0">
                <a:solidFill>
                  <a:schemeClr val="bg1"/>
                </a:solidFill>
                <a:latin typeface="Cera Round Pro" panose="00000500000000000000" pitchFamily="50" charset="0"/>
              </a:rPr>
              <a:t/>
            </a:r>
            <a:br>
              <a:rPr lang="en-GB" sz="2400" b="1" dirty="0">
                <a:solidFill>
                  <a:schemeClr val="bg1"/>
                </a:solidFill>
                <a:latin typeface="Cera Round Pro" panose="00000500000000000000" pitchFamily="50" charset="0"/>
              </a:rPr>
            </a:br>
            <a:r>
              <a:rPr lang="en-GB" sz="2400" b="1" dirty="0">
                <a:solidFill>
                  <a:schemeClr val="bg1"/>
                </a:solidFill>
                <a:latin typeface="Cera Round Pro" panose="00000500000000000000" pitchFamily="50" charset="0"/>
              </a:rPr>
              <a:t/>
            </a:r>
            <a:br>
              <a:rPr lang="en-GB" sz="2400" b="1" dirty="0">
                <a:solidFill>
                  <a:schemeClr val="bg1"/>
                </a:solidFill>
                <a:latin typeface="Cera Round Pro" panose="00000500000000000000" pitchFamily="50" charset="0"/>
              </a:rPr>
            </a:br>
            <a:r>
              <a:rPr lang="en-GB" sz="2400" b="1" i="0" dirty="0">
                <a:solidFill>
                  <a:schemeClr val="bg1"/>
                </a:solidFill>
                <a:effectLst/>
                <a:latin typeface="Cera Round Pro" panose="00000500000000000000" pitchFamily="50" charset="0"/>
              </a:rPr>
              <a:t>Imagine a world where respect and kindness thrives — it’s not just a dream, it's in the choices we make. Join us this Anti-Bullying Week and commit to 'Choose Respect'. What will you choose?</a:t>
            </a:r>
            <a:endParaRPr lang="en-GB" sz="2400" b="1" dirty="0">
              <a:solidFill>
                <a:schemeClr val="bg1"/>
              </a:solidFill>
              <a:latin typeface="Cera Round Pro" panose="00000500000000000000" pitchFamily="50" charset="0"/>
            </a:endParaRPr>
          </a:p>
        </p:txBody>
      </p:sp>
      <p:sp>
        <p:nvSpPr>
          <p:cNvPr id="28" name="TextBox 14">
            <a:extLst>
              <a:ext uri="{FF2B5EF4-FFF2-40B4-BE49-F238E27FC236}">
                <a16:creationId xmlns:a16="http://schemas.microsoft.com/office/drawing/2014/main" id="{F2481FCD-ACB4-97A0-DCBE-81EBA1B2402B}"/>
              </a:ext>
            </a:extLst>
          </p:cNvPr>
          <p:cNvSpPr txBox="1"/>
          <p:nvPr/>
        </p:nvSpPr>
        <p:spPr>
          <a:xfrm>
            <a:off x="1561947" y="542291"/>
            <a:ext cx="889816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CALL TO ACTION</a:t>
            </a:r>
          </a:p>
        </p:txBody>
      </p:sp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82F7F802-5532-AEE3-0F4D-DA77657E64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350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0B4BE97-79D0-3081-E685-1263DC91F2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 rot="16200000">
            <a:off x="-185489" y="3922704"/>
            <a:ext cx="3101992" cy="2768600"/>
          </a:xfrm>
          <a:prstGeom prst="rect">
            <a:avLst/>
          </a:prstGeom>
        </p:spPr>
      </p:pic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0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911694"/>
            <a:ext cx="3782970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4983719" y="2781870"/>
            <a:ext cx="3469038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D75DA6-776C-FB00-FE3C-013E1D574BAB}"/>
              </a:ext>
            </a:extLst>
          </p:cNvPr>
          <p:cNvSpPr/>
          <p:nvPr/>
        </p:nvSpPr>
        <p:spPr>
          <a:xfrm>
            <a:off x="959829" y="3580045"/>
            <a:ext cx="3469038" cy="2495000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16BAF99-2F69-EFAC-F311-686B70C11FC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558415" y="1557050"/>
            <a:ext cx="902043" cy="830365"/>
          </a:xfrm>
          <a:prstGeom prst="rect">
            <a:avLst/>
          </a:prstGeom>
        </p:spPr>
      </p:pic>
      <p:pic>
        <p:nvPicPr>
          <p:cNvPr id="14" name="Picture 1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4565301-2DB6-9FB7-C63F-A00706C1B35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767091" y="3899037"/>
            <a:ext cx="472285" cy="531341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209336E-2810-E93C-1463-D5211F706FC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17" name="Picture 1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F061B03B-9423-8170-9764-D24EFD6BE22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8499114" y="5999263"/>
            <a:ext cx="667265" cy="741405"/>
          </a:xfrm>
          <a:prstGeom prst="rect">
            <a:avLst/>
          </a:prstGeom>
        </p:spPr>
      </p:pic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E68BCED-EBAE-67C3-46B9-11F4F4A429B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1172195" y="3367663"/>
            <a:ext cx="734959" cy="861775"/>
          </a:xfrm>
          <a:prstGeom prst="rect">
            <a:avLst/>
          </a:prstGeom>
        </p:spPr>
      </p:pic>
      <p:pic>
        <p:nvPicPr>
          <p:cNvPr id="19" name="Picture 1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AF3FE54-2022-85F3-9710-4EED3ABD30D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740978" y="1106029"/>
            <a:ext cx="902043" cy="830365"/>
          </a:xfrm>
          <a:prstGeom prst="rect">
            <a:avLst/>
          </a:prstGeom>
        </p:spPr>
      </p:pic>
      <p:pic>
        <p:nvPicPr>
          <p:cNvPr id="20" name="Picture 19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90F3FEC-6374-96B2-E8A6-E529800058D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6139514" y="-339652"/>
            <a:ext cx="734959" cy="861775"/>
          </a:xfrm>
          <a:prstGeom prst="rect">
            <a:avLst/>
          </a:prstGeom>
        </p:spPr>
      </p:pic>
      <p:sp>
        <p:nvSpPr>
          <p:cNvPr id="28" name="Rounded Rectangle 16">
            <a:extLst>
              <a:ext uri="{FF2B5EF4-FFF2-40B4-BE49-F238E27FC236}">
                <a16:creationId xmlns:a16="http://schemas.microsoft.com/office/drawing/2014/main" id="{2842498E-4FFC-471A-FC0D-8210592F04B2}"/>
              </a:ext>
            </a:extLst>
          </p:cNvPr>
          <p:cNvSpPr/>
          <p:nvPr/>
        </p:nvSpPr>
        <p:spPr>
          <a:xfrm rot="5400000">
            <a:off x="5832575" y="3081571"/>
            <a:ext cx="477054" cy="527402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BA29985-04EC-D842-9275-47D242C06964}"/>
              </a:ext>
            </a:extLst>
          </p:cNvPr>
          <p:cNvSpPr txBox="1"/>
          <p:nvPr/>
        </p:nvSpPr>
        <p:spPr>
          <a:xfrm>
            <a:off x="3803330" y="5477688"/>
            <a:ext cx="6307494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1B1862"/>
                </a:solidFill>
                <a:latin typeface="Cera Round Pro" panose="00000500000000000000" pitchFamily="50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https://youtu.be/sZ_CkltlgS4</a:t>
            </a:r>
            <a:r>
              <a:rPr lang="en-GB" sz="2400" b="1" dirty="0">
                <a:solidFill>
                  <a:srgbClr val="1B1862"/>
                </a:solidFill>
                <a:latin typeface="Cera Round Pro" panose="00000500000000000000" pitchFamily="50" charset="0"/>
              </a:rPr>
              <a:t> </a:t>
            </a:r>
          </a:p>
        </p:txBody>
      </p:sp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8647722-E10D-CBE0-3611-36DC996C837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9446027" y="263704"/>
            <a:ext cx="453879" cy="587718"/>
          </a:xfrm>
          <a:prstGeom prst="rect">
            <a:avLst/>
          </a:prstGeom>
        </p:spPr>
      </p:pic>
      <p:sp>
        <p:nvSpPr>
          <p:cNvPr id="42" name="Rounded Rectangle 16">
            <a:extLst>
              <a:ext uri="{FF2B5EF4-FFF2-40B4-BE49-F238E27FC236}">
                <a16:creationId xmlns:a16="http://schemas.microsoft.com/office/drawing/2014/main" id="{3972BADA-6A8B-04B0-44FB-C022D4F3EFC2}"/>
              </a:ext>
            </a:extLst>
          </p:cNvPr>
          <p:cNvSpPr/>
          <p:nvPr/>
        </p:nvSpPr>
        <p:spPr>
          <a:xfrm rot="5400000">
            <a:off x="3861284" y="-1583782"/>
            <a:ext cx="4072466" cy="9585897"/>
          </a:xfrm>
          <a:prstGeom prst="roundRect">
            <a:avLst>
              <a:gd name="adj" fmla="val 48711"/>
            </a:avLst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40" name="Rounded Rectangle 16">
            <a:extLst>
              <a:ext uri="{FF2B5EF4-FFF2-40B4-BE49-F238E27FC236}">
                <a16:creationId xmlns:a16="http://schemas.microsoft.com/office/drawing/2014/main" id="{90A50933-AF38-439C-436B-D5B17691B453}"/>
              </a:ext>
            </a:extLst>
          </p:cNvPr>
          <p:cNvSpPr/>
          <p:nvPr/>
        </p:nvSpPr>
        <p:spPr>
          <a:xfrm rot="5400000">
            <a:off x="4020677" y="-1745024"/>
            <a:ext cx="4072466" cy="9585897"/>
          </a:xfrm>
          <a:prstGeom prst="roundRect">
            <a:avLst>
              <a:gd name="adj" fmla="val 48711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pic>
        <p:nvPicPr>
          <p:cNvPr id="43" name="Picture 42" descr="A white sign with a play sign on it&#10;&#10;Description automatically generated">
            <a:extLst>
              <a:ext uri="{FF2B5EF4-FFF2-40B4-BE49-F238E27FC236}">
                <a16:creationId xmlns:a16="http://schemas.microsoft.com/office/drawing/2014/main" id="{0FF37B47-6956-D855-DB89-7B205BC913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92397" y="4293535"/>
            <a:ext cx="2743200" cy="2743200"/>
          </a:xfrm>
          <a:prstGeom prst="rect">
            <a:avLst/>
          </a:prstGeom>
        </p:spPr>
      </p:pic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8DDF7C9D-BF07-02F0-23C7-E1E250B7B6C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pic>
        <p:nvPicPr>
          <p:cNvPr id="5" name="Online Media 4" title="Anti-Bullying Week 2024: Choose Respect">
            <a:hlinkClick r:id="" action="ppaction://media"/>
            <a:extLst>
              <a:ext uri="{FF2B5EF4-FFF2-40B4-BE49-F238E27FC236}">
                <a16:creationId xmlns:a16="http://schemas.microsoft.com/office/drawing/2014/main" id="{A1F6F110-3145-BC55-F9DE-3826B30396B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7"/>
          <a:stretch>
            <a:fillRect/>
          </a:stretch>
        </p:blipFill>
        <p:spPr>
          <a:xfrm>
            <a:off x="2820612" y="1191395"/>
            <a:ext cx="6571785" cy="3713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833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75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ounded Rectangle 16">
            <a:extLst>
              <a:ext uri="{FF2B5EF4-FFF2-40B4-BE49-F238E27FC236}">
                <a16:creationId xmlns:a16="http://schemas.microsoft.com/office/drawing/2014/main" id="{5CC397E0-5338-EC44-BE3D-225F25B75CC2}"/>
              </a:ext>
            </a:extLst>
          </p:cNvPr>
          <p:cNvSpPr/>
          <p:nvPr/>
        </p:nvSpPr>
        <p:spPr>
          <a:xfrm rot="5400000">
            <a:off x="3673810" y="-1520459"/>
            <a:ext cx="4487328" cy="10791369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746187" y="-3016879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7896568" y="-2268488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ounded Rectangle 16">
            <a:extLst>
              <a:ext uri="{FF2B5EF4-FFF2-40B4-BE49-F238E27FC236}">
                <a16:creationId xmlns:a16="http://schemas.microsoft.com/office/drawing/2014/main" id="{91E2873D-7A61-CC48-663E-48FDAACC575A}"/>
              </a:ext>
            </a:extLst>
          </p:cNvPr>
          <p:cNvSpPr/>
          <p:nvPr/>
        </p:nvSpPr>
        <p:spPr>
          <a:xfrm rot="5400000">
            <a:off x="3918561" y="-1650218"/>
            <a:ext cx="4354878" cy="1062053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Rounded Rectangle 16">
            <a:extLst>
              <a:ext uri="{FF2B5EF4-FFF2-40B4-BE49-F238E27FC236}">
                <a16:creationId xmlns:a16="http://schemas.microsoft.com/office/drawing/2014/main" id="{BAE14904-B7DE-626A-F652-B82B0E05DF5B}"/>
              </a:ext>
            </a:extLst>
          </p:cNvPr>
          <p:cNvSpPr/>
          <p:nvPr/>
        </p:nvSpPr>
        <p:spPr>
          <a:xfrm rot="5400000">
            <a:off x="3979667" y="-911566"/>
            <a:ext cx="902800" cy="4573954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030BC0B9-8C5E-690F-75D5-79753247810D}"/>
              </a:ext>
            </a:extLst>
          </p:cNvPr>
          <p:cNvSpPr txBox="1"/>
          <p:nvPr/>
        </p:nvSpPr>
        <p:spPr>
          <a:xfrm>
            <a:off x="230921" y="970220"/>
            <a:ext cx="82668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WHAT IS RESPECT?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1126831" y="2739138"/>
            <a:ext cx="1015340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1B1464"/>
                </a:solidFill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H</a:t>
            </a:r>
            <a:r>
              <a:rPr lang="en-US" sz="48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ave due regard for (someone’s feelings, wishes, or rights).</a:t>
            </a:r>
            <a:endParaRPr lang="en-GB" sz="4800" b="1" dirty="0">
              <a:solidFill>
                <a:srgbClr val="1B1464"/>
              </a:solidFill>
              <a:latin typeface="Cera Round Pro" panose="00000500000000000000" pitchFamily="50" charset="0"/>
            </a:endParaRPr>
          </a:p>
        </p:txBody>
      </p:sp>
      <p:sp>
        <p:nvSpPr>
          <p:cNvPr id="20" name="TextBox 1">
            <a:extLst>
              <a:ext uri="{FF2B5EF4-FFF2-40B4-BE49-F238E27FC236}">
                <a16:creationId xmlns:a16="http://schemas.microsoft.com/office/drawing/2014/main" id="{DAE2FB3B-9249-4ABD-0416-27A825764588}"/>
              </a:ext>
            </a:extLst>
          </p:cNvPr>
          <p:cNvSpPr txBox="1"/>
          <p:nvPr/>
        </p:nvSpPr>
        <p:spPr>
          <a:xfrm>
            <a:off x="106045" y="456689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21" name="TextBox 4">
            <a:extLst>
              <a:ext uri="{FF2B5EF4-FFF2-40B4-BE49-F238E27FC236}">
                <a16:creationId xmlns:a16="http://schemas.microsoft.com/office/drawing/2014/main" id="{424340C4-B76C-A17D-2D00-4938CDFEAD81}"/>
              </a:ext>
            </a:extLst>
          </p:cNvPr>
          <p:cNvSpPr txBox="1"/>
          <p:nvPr/>
        </p:nvSpPr>
        <p:spPr>
          <a:xfrm rot="10800000">
            <a:off x="10367599" y="4016101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58FB81-C75D-12F1-C80A-CD379B6408F9}"/>
              </a:ext>
            </a:extLst>
          </p:cNvPr>
          <p:cNvSpPr txBox="1"/>
          <p:nvPr/>
        </p:nvSpPr>
        <p:spPr>
          <a:xfrm>
            <a:off x="2388637" y="2052689"/>
            <a:ext cx="7427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dirty="0"/>
          </a:p>
        </p:txBody>
      </p:sp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2AF6C1EC-2ADD-88AB-0A76-42433B901A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5BB659-BA77-7178-EB98-6EEB09686057}"/>
              </a:ext>
            </a:extLst>
          </p:cNvPr>
          <p:cNvSpPr txBox="1"/>
          <p:nvPr/>
        </p:nvSpPr>
        <p:spPr>
          <a:xfrm>
            <a:off x="2487993" y="1414841"/>
            <a:ext cx="1143345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500" b="1" dirty="0">
                <a:solidFill>
                  <a:schemeClr val="bg1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Oxford Languages </a:t>
            </a:r>
            <a:r>
              <a:rPr lang="en-GB" sz="1500" b="1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definition:</a:t>
            </a:r>
          </a:p>
        </p:txBody>
      </p:sp>
    </p:spTree>
    <p:extLst>
      <p:ext uri="{BB962C8B-B14F-4D97-AF65-F5344CB8AC3E}">
        <p14:creationId xmlns:p14="http://schemas.microsoft.com/office/powerpoint/2010/main" val="1636139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16">
            <a:extLst>
              <a:ext uri="{FF2B5EF4-FFF2-40B4-BE49-F238E27FC236}">
                <a16:creationId xmlns:a16="http://schemas.microsoft.com/office/drawing/2014/main" id="{3233D655-834C-AC87-D953-788131475CBB}"/>
              </a:ext>
            </a:extLst>
          </p:cNvPr>
          <p:cNvSpPr/>
          <p:nvPr/>
        </p:nvSpPr>
        <p:spPr>
          <a:xfrm rot="5400000">
            <a:off x="3605153" y="-1447206"/>
            <a:ext cx="4389211" cy="1062054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6">
            <a:extLst>
              <a:ext uri="{FF2B5EF4-FFF2-40B4-BE49-F238E27FC236}">
                <a16:creationId xmlns:a16="http://schemas.microsoft.com/office/drawing/2014/main" id="{91E2873D-7A61-CC48-663E-48FDAACC575A}"/>
              </a:ext>
            </a:extLst>
          </p:cNvPr>
          <p:cNvSpPr/>
          <p:nvPr/>
        </p:nvSpPr>
        <p:spPr>
          <a:xfrm rot="5400000">
            <a:off x="3769773" y="-1599169"/>
            <a:ext cx="4354878" cy="10620539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9644314" y="-2727132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8621867" y="-2375593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49D777-FBE6-B9A2-12D8-85B9582764B6}"/>
              </a:ext>
            </a:extLst>
          </p:cNvPr>
          <p:cNvSpPr txBox="1"/>
          <p:nvPr/>
        </p:nvSpPr>
        <p:spPr>
          <a:xfrm>
            <a:off x="1612247" y="2025607"/>
            <a:ext cx="8967505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The </a:t>
            </a:r>
            <a:r>
              <a:rPr lang="en-GB" sz="3200" b="1" dirty="0">
                <a:solidFill>
                  <a:schemeClr val="bg1"/>
                </a:solidFill>
                <a:latin typeface="Cera Round Pro" panose="00000500000000000000" pitchFamily="50" charset="0"/>
              </a:rPr>
              <a:t>repetitive, intentional hurting </a:t>
            </a:r>
            <a:r>
              <a:rPr lang="en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of one person or group by another person or group, where the relationship involves an </a:t>
            </a:r>
            <a:r>
              <a:rPr lang="en-GB" sz="3200" b="1" dirty="0">
                <a:solidFill>
                  <a:schemeClr val="bg1"/>
                </a:solidFill>
                <a:latin typeface="Cera Round Pro" panose="00000500000000000000" pitchFamily="50" charset="0"/>
              </a:rPr>
              <a:t>imbalance of power</a:t>
            </a:r>
            <a:r>
              <a:rPr lang="en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. Bullying can be physical, verbal or psychological.</a:t>
            </a:r>
          </a:p>
          <a:p>
            <a:pPr algn="ctr"/>
            <a:r>
              <a:rPr lang="en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 </a:t>
            </a:r>
          </a:p>
          <a:p>
            <a:pPr algn="ctr"/>
            <a:r>
              <a:rPr lang="en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It can happen face to face or online.</a:t>
            </a:r>
            <a:endParaRPr lang="en-US" sz="3200" dirty="0">
              <a:solidFill>
                <a:schemeClr val="bg1"/>
              </a:solidFill>
              <a:latin typeface="Cera Round Pro" panose="00000500000000000000" pitchFamily="50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E2FB3B-9249-4ABD-0416-27A825764588}"/>
              </a:ext>
            </a:extLst>
          </p:cNvPr>
          <p:cNvSpPr txBox="1"/>
          <p:nvPr/>
        </p:nvSpPr>
        <p:spPr>
          <a:xfrm>
            <a:off x="64807" y="440557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4340C4-B76C-A17D-2D00-4938CDFEAD81}"/>
              </a:ext>
            </a:extLst>
          </p:cNvPr>
          <p:cNvSpPr txBox="1"/>
          <p:nvPr/>
        </p:nvSpPr>
        <p:spPr>
          <a:xfrm rot="10800000">
            <a:off x="10111261" y="4141739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2842498E-4FFC-471A-FC0D-8210592F04B2}"/>
              </a:ext>
            </a:extLst>
          </p:cNvPr>
          <p:cNvSpPr/>
          <p:nvPr/>
        </p:nvSpPr>
        <p:spPr>
          <a:xfrm rot="5400000">
            <a:off x="4135338" y="-1335023"/>
            <a:ext cx="945144" cy="527402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4A1DFD-9DDB-B1C6-854C-0DFCE1EADAFB}"/>
              </a:ext>
            </a:extLst>
          </p:cNvPr>
          <p:cNvSpPr txBox="1"/>
          <p:nvPr/>
        </p:nvSpPr>
        <p:spPr>
          <a:xfrm>
            <a:off x="361465" y="942935"/>
            <a:ext cx="82668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1B1862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WHAT IS BULLYING?</a:t>
            </a:r>
          </a:p>
        </p:txBody>
      </p:sp>
      <p:pic>
        <p:nvPicPr>
          <p:cNvPr id="10" name="Picture 9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C7E78E34-9FA7-C1D1-5F6C-5DCC96530B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D1FF9D2-7E3D-3C6F-8109-15EB060DBBBC}"/>
              </a:ext>
            </a:extLst>
          </p:cNvPr>
          <p:cNvSpPr txBox="1"/>
          <p:nvPr/>
        </p:nvSpPr>
        <p:spPr>
          <a:xfrm>
            <a:off x="2529137" y="1421361"/>
            <a:ext cx="1143345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5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Anti-Bullying Alliance’s Definition:</a:t>
            </a:r>
          </a:p>
        </p:txBody>
      </p:sp>
    </p:spTree>
    <p:extLst>
      <p:ext uri="{BB962C8B-B14F-4D97-AF65-F5344CB8AC3E}">
        <p14:creationId xmlns:p14="http://schemas.microsoft.com/office/powerpoint/2010/main" val="1253930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0B4BE97-79D0-3081-E685-1263DC91F2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 rot="16200000">
            <a:off x="-185489" y="3922704"/>
            <a:ext cx="3101992" cy="2768600"/>
          </a:xfrm>
          <a:prstGeom prst="rect">
            <a:avLst/>
          </a:prstGeom>
        </p:spPr>
      </p:pic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0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875118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4983719" y="2745294"/>
            <a:ext cx="3469038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D75DA6-776C-FB00-FE3C-013E1D574BAB}"/>
              </a:ext>
            </a:extLst>
          </p:cNvPr>
          <p:cNvSpPr/>
          <p:nvPr/>
        </p:nvSpPr>
        <p:spPr>
          <a:xfrm>
            <a:off x="983392" y="3309191"/>
            <a:ext cx="3469038" cy="2495000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16BAF99-2F69-EFAC-F311-686B70C11FC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558415" y="1557050"/>
            <a:ext cx="902043" cy="830365"/>
          </a:xfrm>
          <a:prstGeom prst="rect">
            <a:avLst/>
          </a:prstGeom>
        </p:spPr>
      </p:pic>
      <p:pic>
        <p:nvPicPr>
          <p:cNvPr id="14" name="Picture 1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4565301-2DB6-9FB7-C63F-A00706C1B35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767091" y="3862461"/>
            <a:ext cx="472285" cy="531341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209336E-2810-E93C-1463-D5211F706FC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17" name="Picture 1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F061B03B-9423-8170-9764-D24EFD6BE22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8499114" y="5999263"/>
            <a:ext cx="667265" cy="741405"/>
          </a:xfrm>
          <a:prstGeom prst="rect">
            <a:avLst/>
          </a:prstGeom>
        </p:spPr>
      </p:pic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E68BCED-EBAE-67C3-46B9-11F4F4A429B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1172195" y="3367663"/>
            <a:ext cx="734959" cy="861775"/>
          </a:xfrm>
          <a:prstGeom prst="rect">
            <a:avLst/>
          </a:prstGeom>
        </p:spPr>
      </p:pic>
      <p:pic>
        <p:nvPicPr>
          <p:cNvPr id="19" name="Picture 1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AF3FE54-2022-85F3-9710-4EED3ABD30D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740978" y="1106029"/>
            <a:ext cx="902043" cy="830365"/>
          </a:xfrm>
          <a:prstGeom prst="rect">
            <a:avLst/>
          </a:prstGeom>
        </p:spPr>
      </p:pic>
      <p:pic>
        <p:nvPicPr>
          <p:cNvPr id="20" name="Picture 19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90F3FEC-6374-96B2-E8A6-E529800058D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6139514" y="-339652"/>
            <a:ext cx="734959" cy="861775"/>
          </a:xfrm>
          <a:prstGeom prst="rect">
            <a:avLst/>
          </a:prstGeom>
        </p:spPr>
      </p:pic>
      <p:sp>
        <p:nvSpPr>
          <p:cNvPr id="28" name="Rounded Rectangle 16">
            <a:extLst>
              <a:ext uri="{FF2B5EF4-FFF2-40B4-BE49-F238E27FC236}">
                <a16:creationId xmlns:a16="http://schemas.microsoft.com/office/drawing/2014/main" id="{2842498E-4FFC-471A-FC0D-8210592F04B2}"/>
              </a:ext>
            </a:extLst>
          </p:cNvPr>
          <p:cNvSpPr/>
          <p:nvPr/>
        </p:nvSpPr>
        <p:spPr>
          <a:xfrm rot="5400000">
            <a:off x="5818383" y="3104638"/>
            <a:ext cx="477054" cy="527402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BA29985-04EC-D842-9275-47D242C06964}"/>
              </a:ext>
            </a:extLst>
          </p:cNvPr>
          <p:cNvSpPr txBox="1"/>
          <p:nvPr/>
        </p:nvSpPr>
        <p:spPr>
          <a:xfrm>
            <a:off x="3592412" y="5490161"/>
            <a:ext cx="6307494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1B1464"/>
                </a:solidFill>
                <a:latin typeface="Cera Round Pro" panose="00000500000000000000" pitchFamily="50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https://youtu.be/UmI5hbQTIUw</a:t>
            </a:r>
            <a:r>
              <a:rPr lang="en-GB" sz="2400" b="1" dirty="0">
                <a:solidFill>
                  <a:srgbClr val="1B1464"/>
                </a:solidFill>
                <a:latin typeface="Cera Round Pro" panose="00000500000000000000" pitchFamily="50" charset="0"/>
              </a:rPr>
              <a:t> </a:t>
            </a:r>
          </a:p>
        </p:txBody>
      </p:sp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8647722-E10D-CBE0-3611-36DC996C837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9446027" y="263704"/>
            <a:ext cx="453879" cy="587718"/>
          </a:xfrm>
          <a:prstGeom prst="rect">
            <a:avLst/>
          </a:prstGeom>
        </p:spPr>
      </p:pic>
      <p:sp>
        <p:nvSpPr>
          <p:cNvPr id="42" name="Rounded Rectangle 16">
            <a:extLst>
              <a:ext uri="{FF2B5EF4-FFF2-40B4-BE49-F238E27FC236}">
                <a16:creationId xmlns:a16="http://schemas.microsoft.com/office/drawing/2014/main" id="{3972BADA-6A8B-04B0-44FB-C022D4F3EFC2}"/>
              </a:ext>
            </a:extLst>
          </p:cNvPr>
          <p:cNvSpPr/>
          <p:nvPr/>
        </p:nvSpPr>
        <p:spPr>
          <a:xfrm rot="5400000">
            <a:off x="3861284" y="-1620358"/>
            <a:ext cx="4072466" cy="9585897"/>
          </a:xfrm>
          <a:prstGeom prst="roundRect">
            <a:avLst>
              <a:gd name="adj" fmla="val 48711"/>
            </a:avLst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40" name="Rounded Rectangle 16">
            <a:extLst>
              <a:ext uri="{FF2B5EF4-FFF2-40B4-BE49-F238E27FC236}">
                <a16:creationId xmlns:a16="http://schemas.microsoft.com/office/drawing/2014/main" id="{90A50933-AF38-439C-436B-D5B17691B453}"/>
              </a:ext>
            </a:extLst>
          </p:cNvPr>
          <p:cNvSpPr/>
          <p:nvPr/>
        </p:nvSpPr>
        <p:spPr>
          <a:xfrm rot="5400000">
            <a:off x="4020677" y="-1781600"/>
            <a:ext cx="4072466" cy="9585897"/>
          </a:xfrm>
          <a:prstGeom prst="roundRect">
            <a:avLst>
              <a:gd name="adj" fmla="val 48711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pic>
        <p:nvPicPr>
          <p:cNvPr id="43" name="Picture 42" descr="A white sign with a play sign on it&#10;&#10;Description automatically generated">
            <a:extLst>
              <a:ext uri="{FF2B5EF4-FFF2-40B4-BE49-F238E27FC236}">
                <a16:creationId xmlns:a16="http://schemas.microsoft.com/office/drawing/2014/main" id="{0FF37B47-6956-D855-DB89-7B205BC913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92397" y="4293535"/>
            <a:ext cx="2743200" cy="2743200"/>
          </a:xfrm>
          <a:prstGeom prst="rect">
            <a:avLst/>
          </a:prstGeom>
        </p:spPr>
      </p:pic>
      <p:pic>
        <p:nvPicPr>
          <p:cNvPr id="3" name="Picture 2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027B41CB-02AA-6315-0081-A04452B91F1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pic>
        <p:nvPicPr>
          <p:cNvPr id="5" name="Online Media 4" title="Anti-Bullying Week 2024: Choose Respect - Primary School Video">
            <a:hlinkClick r:id="" action="ppaction://media"/>
            <a:extLst>
              <a:ext uri="{FF2B5EF4-FFF2-40B4-BE49-F238E27FC236}">
                <a16:creationId xmlns:a16="http://schemas.microsoft.com/office/drawing/2014/main" id="{DDF35C9F-D049-A21E-3EC9-9A89899FBBC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7"/>
          <a:stretch>
            <a:fillRect/>
          </a:stretch>
        </p:blipFill>
        <p:spPr>
          <a:xfrm>
            <a:off x="2809069" y="1158213"/>
            <a:ext cx="6495682" cy="3670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47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6">
            <a:extLst>
              <a:ext uri="{FF2B5EF4-FFF2-40B4-BE49-F238E27FC236}">
                <a16:creationId xmlns:a16="http://schemas.microsoft.com/office/drawing/2014/main" id="{794FD819-3BCC-5431-36A9-7B7D27E0704D}"/>
              </a:ext>
            </a:extLst>
          </p:cNvPr>
          <p:cNvSpPr/>
          <p:nvPr/>
        </p:nvSpPr>
        <p:spPr>
          <a:xfrm rot="16200000">
            <a:off x="4933126" y="-3427121"/>
            <a:ext cx="2079908" cy="10035311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Rounded Rectangle 16">
            <a:extLst>
              <a:ext uri="{FF2B5EF4-FFF2-40B4-BE49-F238E27FC236}">
                <a16:creationId xmlns:a16="http://schemas.microsoft.com/office/drawing/2014/main" id="{E4DE469E-BC00-8F33-C7DB-1B922E57A82A}"/>
              </a:ext>
            </a:extLst>
          </p:cNvPr>
          <p:cNvSpPr/>
          <p:nvPr/>
        </p:nvSpPr>
        <p:spPr>
          <a:xfrm rot="16200000">
            <a:off x="5054362" y="-3579220"/>
            <a:ext cx="2079908" cy="10035311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030BC0B9-8C5E-690F-75D5-79753247810D}"/>
              </a:ext>
            </a:extLst>
          </p:cNvPr>
          <p:cNvSpPr txBox="1"/>
          <p:nvPr/>
        </p:nvSpPr>
        <p:spPr>
          <a:xfrm>
            <a:off x="1395583" y="631789"/>
            <a:ext cx="939746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ANTI-BULLYING WEEK: PRIMARY SCHOOL VIDEO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D811CB08-C74C-23DE-B51E-47257838B1C9}"/>
              </a:ext>
            </a:extLst>
          </p:cNvPr>
          <p:cNvSpPr txBox="1"/>
          <p:nvPr/>
        </p:nvSpPr>
        <p:spPr>
          <a:xfrm>
            <a:off x="1078345" y="3331369"/>
            <a:ext cx="11113654" cy="232371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sz="35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What was the message in the film?</a:t>
            </a:r>
            <a:endParaRPr lang="en-GB" sz="3500" b="1" dirty="0">
              <a:solidFill>
                <a:srgbClr val="1B1464"/>
              </a:solidFill>
              <a:effectLst/>
              <a:latin typeface="Cera Round Pro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sz="3500" b="1" dirty="0">
                <a:solidFill>
                  <a:srgbClr val="8757E5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How can we show respect to each other in school?</a:t>
            </a:r>
            <a:endParaRPr lang="en-GB" sz="3500" b="1" dirty="0">
              <a:solidFill>
                <a:srgbClr val="8757E5"/>
              </a:solidFill>
              <a:effectLst/>
              <a:latin typeface="Cera Round Pro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sz="35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Should we be showing respect to everyone?</a:t>
            </a:r>
            <a:endParaRPr lang="en-GB" sz="3500" b="1" dirty="0">
              <a:solidFill>
                <a:srgbClr val="1B1464"/>
              </a:solidFill>
              <a:effectLst/>
              <a:latin typeface="Cera Round Pro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Graphic 5" descr="Right pointing backhand index with solid fill">
            <a:extLst>
              <a:ext uri="{FF2B5EF4-FFF2-40B4-BE49-F238E27FC236}">
                <a16:creationId xmlns:a16="http://schemas.microsoft.com/office/drawing/2014/main" id="{3D393FB7-819A-B1E6-A024-26AEA70B3B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72675" y="3312518"/>
            <a:ext cx="805669" cy="805669"/>
          </a:xfrm>
          <a:prstGeom prst="rect">
            <a:avLst/>
          </a:prstGeom>
        </p:spPr>
      </p:pic>
      <p:pic>
        <p:nvPicPr>
          <p:cNvPr id="10" name="Graphic 9" descr="Right pointing backhand index with solid fill">
            <a:extLst>
              <a:ext uri="{FF2B5EF4-FFF2-40B4-BE49-F238E27FC236}">
                <a16:creationId xmlns:a16="http://schemas.microsoft.com/office/drawing/2014/main" id="{6C079C80-C30C-A51F-0233-E54D445705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72675" y="4110755"/>
            <a:ext cx="805669" cy="805669"/>
          </a:xfrm>
          <a:prstGeom prst="rect">
            <a:avLst/>
          </a:prstGeom>
        </p:spPr>
      </p:pic>
      <p:pic>
        <p:nvPicPr>
          <p:cNvPr id="11" name="Graphic 10" descr="Right pointing backhand index with solid fill">
            <a:extLst>
              <a:ext uri="{FF2B5EF4-FFF2-40B4-BE49-F238E27FC236}">
                <a16:creationId xmlns:a16="http://schemas.microsoft.com/office/drawing/2014/main" id="{FE3E04FE-CB17-4D8C-7303-73CF01132C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72674" y="4949064"/>
            <a:ext cx="805669" cy="805669"/>
          </a:xfrm>
          <a:prstGeom prst="rect">
            <a:avLst/>
          </a:prstGeom>
        </p:spPr>
      </p:pic>
      <p:sp>
        <p:nvSpPr>
          <p:cNvPr id="16" name="Rounded Rectangle 16">
            <a:extLst>
              <a:ext uri="{FF2B5EF4-FFF2-40B4-BE49-F238E27FC236}">
                <a16:creationId xmlns:a16="http://schemas.microsoft.com/office/drawing/2014/main" id="{5F368744-FF35-896B-5A89-99609D6D4A15}"/>
              </a:ext>
            </a:extLst>
          </p:cNvPr>
          <p:cNvSpPr/>
          <p:nvPr/>
        </p:nvSpPr>
        <p:spPr>
          <a:xfrm rot="15537429">
            <a:off x="8953681" y="4575473"/>
            <a:ext cx="1572163" cy="5475582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Rounded Rectangle 16">
            <a:extLst>
              <a:ext uri="{FF2B5EF4-FFF2-40B4-BE49-F238E27FC236}">
                <a16:creationId xmlns:a16="http://schemas.microsoft.com/office/drawing/2014/main" id="{D497F630-75D5-FC79-7420-4E93E582DF4F}"/>
              </a:ext>
            </a:extLst>
          </p:cNvPr>
          <p:cNvSpPr/>
          <p:nvPr/>
        </p:nvSpPr>
        <p:spPr>
          <a:xfrm rot="13169336">
            <a:off x="12350816" y="2468550"/>
            <a:ext cx="1422569" cy="5404484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3" name="Rounded Rectangle 16">
            <a:extLst>
              <a:ext uri="{FF2B5EF4-FFF2-40B4-BE49-F238E27FC236}">
                <a16:creationId xmlns:a16="http://schemas.microsoft.com/office/drawing/2014/main" id="{7094D47E-E2B3-BD94-FE0E-E43BEF454B24}"/>
              </a:ext>
            </a:extLst>
          </p:cNvPr>
          <p:cNvSpPr/>
          <p:nvPr/>
        </p:nvSpPr>
        <p:spPr>
          <a:xfrm rot="13169336">
            <a:off x="-2083845" y="-860646"/>
            <a:ext cx="1422569" cy="5404484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Picture 3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B966F474-01AA-090F-68FA-D860C2C93ECC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012" y="6301873"/>
            <a:ext cx="2346540" cy="63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840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75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white speech bubble on a purple background&#10;&#10;Description automatically generated">
            <a:extLst>
              <a:ext uri="{FF2B5EF4-FFF2-40B4-BE49-F238E27FC236}">
                <a16:creationId xmlns:a16="http://schemas.microsoft.com/office/drawing/2014/main" id="{280CCB1D-B47C-0257-3BE8-D57546E777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8355DC"/>
              </a:clrFrom>
              <a:clrTo>
                <a:srgbClr val="8355D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23" t="14436" r="16005" b="2830"/>
          <a:stretch/>
        </p:blipFill>
        <p:spPr>
          <a:xfrm>
            <a:off x="498105" y="1175541"/>
            <a:ext cx="11015000" cy="6694557"/>
          </a:xfrm>
          <a:prstGeom prst="rect">
            <a:avLst/>
          </a:prstGeom>
        </p:spPr>
      </p:pic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746187" y="-3016879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7896568" y="-2268488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Rounded Rectangle 16">
            <a:extLst>
              <a:ext uri="{FF2B5EF4-FFF2-40B4-BE49-F238E27FC236}">
                <a16:creationId xmlns:a16="http://schemas.microsoft.com/office/drawing/2014/main" id="{BAE14904-B7DE-626A-F652-B82B0E05DF5B}"/>
              </a:ext>
            </a:extLst>
          </p:cNvPr>
          <p:cNvSpPr/>
          <p:nvPr/>
        </p:nvSpPr>
        <p:spPr>
          <a:xfrm rot="5400000">
            <a:off x="4308191" y="-1843066"/>
            <a:ext cx="902801" cy="694001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030BC0B9-8C5E-690F-75D5-79753247810D}"/>
              </a:ext>
            </a:extLst>
          </p:cNvPr>
          <p:cNvSpPr txBox="1"/>
          <p:nvPr/>
        </p:nvSpPr>
        <p:spPr>
          <a:xfrm>
            <a:off x="678895" y="1311642"/>
            <a:ext cx="812900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WE CHOOSE RESPECT PLEDGES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2727176" y="2980230"/>
            <a:ext cx="1015340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8757E5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Group Discussion</a:t>
            </a:r>
            <a:endParaRPr lang="en-GB" sz="4800" b="1" dirty="0">
              <a:solidFill>
                <a:srgbClr val="8757E5"/>
              </a:solidFill>
              <a:latin typeface="Cera Round Pro" panose="00000500000000000000" pitchFamily="50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58FB81-C75D-12F1-C80A-CD379B6408F9}"/>
              </a:ext>
            </a:extLst>
          </p:cNvPr>
          <p:cNvSpPr txBox="1"/>
          <p:nvPr/>
        </p:nvSpPr>
        <p:spPr>
          <a:xfrm>
            <a:off x="2206361" y="2591754"/>
            <a:ext cx="7427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dirty="0"/>
          </a:p>
        </p:txBody>
      </p:sp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6A0566D0-4D05-A02F-99C5-9E2A4A1D67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pic>
        <p:nvPicPr>
          <p:cNvPr id="21" name="Graphic 20" descr="Chat with solid fill">
            <a:extLst>
              <a:ext uri="{FF2B5EF4-FFF2-40B4-BE49-F238E27FC236}">
                <a16:creationId xmlns:a16="http://schemas.microsoft.com/office/drawing/2014/main" id="{D8C1CECC-5564-AFA9-4768-EDAA604764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611615" y="1914134"/>
            <a:ext cx="3517945" cy="3517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142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0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720714" y="1023015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16">
            <a:extLst>
              <a:ext uri="{FF2B5EF4-FFF2-40B4-BE49-F238E27FC236}">
                <a16:creationId xmlns:a16="http://schemas.microsoft.com/office/drawing/2014/main" id="{BD540AE7-60F1-6455-5BD4-A2E008898C37}"/>
              </a:ext>
            </a:extLst>
          </p:cNvPr>
          <p:cNvSpPr/>
          <p:nvPr/>
        </p:nvSpPr>
        <p:spPr>
          <a:xfrm rot="5400000">
            <a:off x="5103785" y="-2963572"/>
            <a:ext cx="1766420" cy="889816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4983719" y="3057933"/>
            <a:ext cx="3469038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D75DA6-776C-FB00-FE3C-013E1D574BAB}"/>
              </a:ext>
            </a:extLst>
          </p:cNvPr>
          <p:cNvSpPr/>
          <p:nvPr/>
        </p:nvSpPr>
        <p:spPr>
          <a:xfrm>
            <a:off x="983392" y="3504263"/>
            <a:ext cx="3469038" cy="2495000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16BAF99-2F69-EFAC-F311-686B70C11FC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-297423" y="2888171"/>
            <a:ext cx="902043" cy="830365"/>
          </a:xfrm>
          <a:prstGeom prst="rect">
            <a:avLst/>
          </a:prstGeom>
        </p:spPr>
      </p:pic>
      <p:pic>
        <p:nvPicPr>
          <p:cNvPr id="14" name="Picture 1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4565301-2DB6-9FB7-C63F-A00706C1B35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132335" y="5982098"/>
            <a:ext cx="472285" cy="531341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209336E-2810-E93C-1463-D5211F706F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17" name="Picture 1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F061B03B-9423-8170-9764-D24EFD6BE22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8905243" y="6312110"/>
            <a:ext cx="667265" cy="741405"/>
          </a:xfrm>
          <a:prstGeom prst="rect">
            <a:avLst/>
          </a:prstGeom>
        </p:spPr>
      </p:pic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E68BCED-EBAE-67C3-46B9-11F4F4A429B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1172195" y="3367663"/>
            <a:ext cx="734959" cy="861775"/>
          </a:xfrm>
          <a:prstGeom prst="rect">
            <a:avLst/>
          </a:prstGeom>
        </p:spPr>
      </p:pic>
      <p:pic>
        <p:nvPicPr>
          <p:cNvPr id="19" name="Picture 1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AF3FE54-2022-85F3-9710-4EED3ABD30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740978" y="1106029"/>
            <a:ext cx="902043" cy="830365"/>
          </a:xfrm>
          <a:prstGeom prst="rect">
            <a:avLst/>
          </a:prstGeom>
        </p:spPr>
      </p:pic>
      <p:pic>
        <p:nvPicPr>
          <p:cNvPr id="20" name="Picture 19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90F3FEC-6374-96B2-E8A6-E529800058D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5619515" y="-377118"/>
            <a:ext cx="734959" cy="861775"/>
          </a:xfrm>
          <a:prstGeom prst="rect">
            <a:avLst/>
          </a:prstGeom>
        </p:spPr>
      </p:pic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8647722-E10D-CBE0-3611-36DC996C83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10027162" y="205395"/>
            <a:ext cx="453879" cy="587718"/>
          </a:xfrm>
          <a:prstGeom prst="rect">
            <a:avLst/>
          </a:prstGeom>
        </p:spPr>
      </p:pic>
      <p:sp>
        <p:nvSpPr>
          <p:cNvPr id="6" name="Rounded Rectangle 16">
            <a:extLst>
              <a:ext uri="{FF2B5EF4-FFF2-40B4-BE49-F238E27FC236}">
                <a16:creationId xmlns:a16="http://schemas.microsoft.com/office/drawing/2014/main" id="{6D83570B-FEB1-02D4-64BA-0EBEF368C676}"/>
              </a:ext>
            </a:extLst>
          </p:cNvPr>
          <p:cNvSpPr/>
          <p:nvPr/>
        </p:nvSpPr>
        <p:spPr>
          <a:xfrm rot="5400000">
            <a:off x="5247387" y="-3046495"/>
            <a:ext cx="1695648" cy="8861590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14">
            <a:extLst>
              <a:ext uri="{FF2B5EF4-FFF2-40B4-BE49-F238E27FC236}">
                <a16:creationId xmlns:a16="http://schemas.microsoft.com/office/drawing/2014/main" id="{A8EA4B01-A23F-244C-D79D-7FCC88073AE9}"/>
              </a:ext>
            </a:extLst>
          </p:cNvPr>
          <p:cNvSpPr txBox="1"/>
          <p:nvPr/>
        </p:nvSpPr>
        <p:spPr>
          <a:xfrm>
            <a:off x="1699791" y="612689"/>
            <a:ext cx="889816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WHO CAN YOU SPEAK TO AT SCHOOL?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D80DA7-054F-220A-D0D0-4244663E9C7C}"/>
              </a:ext>
            </a:extLst>
          </p:cNvPr>
          <p:cNvSpPr/>
          <p:nvPr/>
        </p:nvSpPr>
        <p:spPr>
          <a:xfrm>
            <a:off x="1762866" y="2964237"/>
            <a:ext cx="2383148" cy="2421725"/>
          </a:xfrm>
          <a:prstGeom prst="rect">
            <a:avLst/>
          </a:prstGeom>
          <a:solidFill>
            <a:srgbClr val="8757E5"/>
          </a:solidFill>
          <a:ln w="57150">
            <a:solidFill>
              <a:schemeClr val="bg1">
                <a:alpha val="98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9D39768-375C-80E3-09D6-6AADDB3B7813}"/>
              </a:ext>
            </a:extLst>
          </p:cNvPr>
          <p:cNvSpPr/>
          <p:nvPr/>
        </p:nvSpPr>
        <p:spPr>
          <a:xfrm>
            <a:off x="4903637" y="2964237"/>
            <a:ext cx="2383148" cy="2421725"/>
          </a:xfrm>
          <a:prstGeom prst="rect">
            <a:avLst/>
          </a:prstGeom>
          <a:solidFill>
            <a:srgbClr val="8757E5"/>
          </a:solidFill>
          <a:ln w="57150">
            <a:solidFill>
              <a:schemeClr val="bg1">
                <a:alpha val="98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3EACA7E-4799-93F7-AF61-A8C16AA0291F}"/>
              </a:ext>
            </a:extLst>
          </p:cNvPr>
          <p:cNvSpPr/>
          <p:nvPr/>
        </p:nvSpPr>
        <p:spPr>
          <a:xfrm>
            <a:off x="7974805" y="2964237"/>
            <a:ext cx="2383148" cy="2421725"/>
          </a:xfrm>
          <a:prstGeom prst="rect">
            <a:avLst/>
          </a:prstGeom>
          <a:solidFill>
            <a:srgbClr val="8757E5"/>
          </a:solidFill>
          <a:ln w="57150">
            <a:solidFill>
              <a:schemeClr val="bg1">
                <a:alpha val="98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pic>
        <p:nvPicPr>
          <p:cNvPr id="23" name="Graphic 22" descr="Raised hand with solid fill">
            <a:extLst>
              <a:ext uri="{FF2B5EF4-FFF2-40B4-BE49-F238E27FC236}">
                <a16:creationId xmlns:a16="http://schemas.microsoft.com/office/drawing/2014/main" id="{43CEA8DC-53B9-2083-CBD9-E867050032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2083026">
            <a:off x="1226179" y="2441096"/>
            <a:ext cx="773093" cy="773093"/>
          </a:xfrm>
          <a:prstGeom prst="rect">
            <a:avLst/>
          </a:prstGeom>
        </p:spPr>
      </p:pic>
      <p:pic>
        <p:nvPicPr>
          <p:cNvPr id="25" name="Graphic 24" descr="Raised hand with solid fill">
            <a:extLst>
              <a:ext uri="{FF2B5EF4-FFF2-40B4-BE49-F238E27FC236}">
                <a16:creationId xmlns:a16="http://schemas.microsoft.com/office/drawing/2014/main" id="{2D8232B7-0EC9-1297-61FD-B37AB12DE1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2083026">
            <a:off x="4377428" y="2461545"/>
            <a:ext cx="773093" cy="773093"/>
          </a:xfrm>
          <a:prstGeom prst="rect">
            <a:avLst/>
          </a:prstGeom>
        </p:spPr>
      </p:pic>
      <p:pic>
        <p:nvPicPr>
          <p:cNvPr id="26" name="Graphic 25" descr="Raised hand with solid fill">
            <a:extLst>
              <a:ext uri="{FF2B5EF4-FFF2-40B4-BE49-F238E27FC236}">
                <a16:creationId xmlns:a16="http://schemas.microsoft.com/office/drawing/2014/main" id="{885363CE-130C-5FEE-D83A-8041473C49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2083026">
            <a:off x="7452605" y="2455675"/>
            <a:ext cx="773093" cy="773093"/>
          </a:xfrm>
          <a:prstGeom prst="rect">
            <a:avLst/>
          </a:prstGeom>
        </p:spPr>
      </p:pic>
      <p:sp>
        <p:nvSpPr>
          <p:cNvPr id="27" name="Rounded Rectangle 16">
            <a:extLst>
              <a:ext uri="{FF2B5EF4-FFF2-40B4-BE49-F238E27FC236}">
                <a16:creationId xmlns:a16="http://schemas.microsoft.com/office/drawing/2014/main" id="{C5CB5DE1-58CE-0DF4-BF0A-EF60D09E4603}"/>
              </a:ext>
            </a:extLst>
          </p:cNvPr>
          <p:cNvSpPr/>
          <p:nvPr/>
        </p:nvSpPr>
        <p:spPr>
          <a:xfrm rot="5400000">
            <a:off x="2798438" y="4510955"/>
            <a:ext cx="325792" cy="255465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9" name="Rounded Rectangle 16">
            <a:extLst>
              <a:ext uri="{FF2B5EF4-FFF2-40B4-BE49-F238E27FC236}">
                <a16:creationId xmlns:a16="http://schemas.microsoft.com/office/drawing/2014/main" id="{41ADD53C-23C4-09DD-A9AC-A300E159EEB0}"/>
              </a:ext>
            </a:extLst>
          </p:cNvPr>
          <p:cNvSpPr/>
          <p:nvPr/>
        </p:nvSpPr>
        <p:spPr>
          <a:xfrm rot="5400000">
            <a:off x="5932315" y="4524626"/>
            <a:ext cx="325792" cy="255465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2" name="Rounded Rectangle 16">
            <a:extLst>
              <a:ext uri="{FF2B5EF4-FFF2-40B4-BE49-F238E27FC236}">
                <a16:creationId xmlns:a16="http://schemas.microsoft.com/office/drawing/2014/main" id="{5CF0E039-CE25-975B-BD83-4B47B89D5029}"/>
              </a:ext>
            </a:extLst>
          </p:cNvPr>
          <p:cNvSpPr/>
          <p:nvPr/>
        </p:nvSpPr>
        <p:spPr>
          <a:xfrm rot="5400000">
            <a:off x="9020878" y="4536351"/>
            <a:ext cx="325792" cy="255465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7DDBC59-A46B-345D-A9FE-6B3562B38376}"/>
              </a:ext>
            </a:extLst>
          </p:cNvPr>
          <p:cNvSpPr txBox="1"/>
          <p:nvPr/>
        </p:nvSpPr>
        <p:spPr>
          <a:xfrm>
            <a:off x="1940682" y="5580327"/>
            <a:ext cx="63074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1B1862"/>
                </a:solidFill>
                <a:latin typeface="Cera Round Pro" panose="00000500000000000000" pitchFamily="50" charset="0"/>
              </a:rPr>
              <a:t>Staff name here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050FD3F-5CED-DBDF-C405-DF370A2C39EC}"/>
              </a:ext>
            </a:extLst>
          </p:cNvPr>
          <p:cNvSpPr txBox="1"/>
          <p:nvPr/>
        </p:nvSpPr>
        <p:spPr>
          <a:xfrm>
            <a:off x="5042446" y="5601289"/>
            <a:ext cx="63074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1B1862"/>
                </a:solidFill>
                <a:latin typeface="Cera Round Pro" panose="00000500000000000000" pitchFamily="50" charset="0"/>
              </a:rPr>
              <a:t>Staff name here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CDE833B-006E-2CFD-68E9-34DD3ACFB447}"/>
              </a:ext>
            </a:extLst>
          </p:cNvPr>
          <p:cNvSpPr txBox="1"/>
          <p:nvPr/>
        </p:nvSpPr>
        <p:spPr>
          <a:xfrm>
            <a:off x="8124578" y="5601861"/>
            <a:ext cx="63074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1B1862"/>
                </a:solidFill>
                <a:latin typeface="Cera Round Pro" panose="00000500000000000000" pitchFamily="50" charset="0"/>
              </a:rPr>
              <a:t>Staff name here</a:t>
            </a:r>
          </a:p>
        </p:txBody>
      </p:sp>
      <p:pic>
        <p:nvPicPr>
          <p:cNvPr id="39" name="Picture 3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8E4F0E83-F199-2B0E-FDB8-B6D14A6F705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10810490" y="6219447"/>
            <a:ext cx="453879" cy="587718"/>
          </a:xfrm>
          <a:prstGeom prst="rect">
            <a:avLst/>
          </a:prstGeom>
        </p:spPr>
      </p:pic>
      <p:pic>
        <p:nvPicPr>
          <p:cNvPr id="41" name="Picture 40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C226B6D-4699-58E9-2B93-1A5520FFC4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7366867" y="3709359"/>
            <a:ext cx="472285" cy="531341"/>
          </a:xfrm>
          <a:prstGeom prst="rect">
            <a:avLst/>
          </a:prstGeom>
        </p:spPr>
      </p:pic>
      <p:pic>
        <p:nvPicPr>
          <p:cNvPr id="3" name="Picture 2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F2805B5F-6EB0-B44D-69A6-5BDE5FA16A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604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069515C4C01E4AB51222EDC3AFCB3B" ma:contentTypeVersion="13" ma:contentTypeDescription="Create a new document." ma:contentTypeScope="" ma:versionID="325ca87849dc9008ea5d56cd5aa57898">
  <xsd:schema xmlns:xsd="http://www.w3.org/2001/XMLSchema" xmlns:xs="http://www.w3.org/2001/XMLSchema" xmlns:p="http://schemas.microsoft.com/office/2006/metadata/properties" xmlns:ns2="25bce31e-210f-4595-b6f1-ad167b62b966" xmlns:ns3="16ae49f3-829e-48a4-b770-42088e17cf9e" targetNamespace="http://schemas.microsoft.com/office/2006/metadata/properties" ma:root="true" ma:fieldsID="0a737e42a372012122270de0f81db743" ns2:_="" ns3:_="">
    <xsd:import namespace="25bce31e-210f-4595-b6f1-ad167b62b966"/>
    <xsd:import namespace="16ae49f3-829e-48a4-b770-42088e17cf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bce31e-210f-4595-b6f1-ad167b62b9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15d4c797-396b-422f-9324-c7326d18571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ae49f3-829e-48a4-b770-42088e17cf9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e6b1b432-1b3f-4e3d-84fa-547afe762041}" ma:internalName="TaxCatchAll" ma:showField="CatchAllData" ma:web="16ae49f3-829e-48a4-b770-42088e17cf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01FFB5F-00B7-4393-9C60-CE859C0E71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bce31e-210f-4595-b6f1-ad167b62b966"/>
    <ds:schemaRef ds:uri="16ae49f3-829e-48a4-b770-42088e17cf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CFA7B3B-087D-4A4D-BC18-4FB748D3D12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193</Words>
  <Application>Microsoft Office PowerPoint</Application>
  <PresentationFormat>Widescreen</PresentationFormat>
  <Paragraphs>33</Paragraphs>
  <Slides>10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Aptos</vt:lpstr>
      <vt:lpstr>Aptos Display</vt:lpstr>
      <vt:lpstr>Arial</vt:lpstr>
      <vt:lpstr>Calibri</vt:lpstr>
      <vt:lpstr>Cera Pro</vt:lpstr>
      <vt:lpstr>Cera Round Pro</vt:lpstr>
      <vt:lpstr>Segoe UI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Luke Evason-Browning</dc:creator>
  <cp:lastModifiedBy>vhall9.205</cp:lastModifiedBy>
  <cp:revision>12</cp:revision>
  <dcterms:created xsi:type="dcterms:W3CDTF">2024-08-12T13:06:58Z</dcterms:created>
  <dcterms:modified xsi:type="dcterms:W3CDTF">2024-11-07T11:36:47Z</dcterms:modified>
</cp:coreProperties>
</file>