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43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32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228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2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10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3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265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126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628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543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71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53241-019F-48A0-804C-2A6C6FD0390F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EBF02-C474-4E9D-96DA-DD8D98D22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11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Autofit/>
          </a:bodyPr>
          <a:lstStyle/>
          <a:p>
            <a:r>
              <a:rPr lang="en-GB" sz="6600" b="1" dirty="0" smtClean="0">
                <a:solidFill>
                  <a:srgbClr val="0070C0"/>
                </a:solidFill>
                <a:latin typeface="Curlz MT" panose="04040404050702020202" pitchFamily="82" charset="0"/>
              </a:rPr>
              <a:t>Maths </a:t>
            </a:r>
            <a:br>
              <a:rPr lang="en-GB" sz="6600" b="1" dirty="0" smtClean="0">
                <a:solidFill>
                  <a:srgbClr val="0070C0"/>
                </a:solidFill>
                <a:latin typeface="Curlz MT" panose="04040404050702020202" pitchFamily="82" charset="0"/>
              </a:rPr>
            </a:br>
            <a:r>
              <a:rPr lang="en-GB" sz="6600" b="1" dirty="0" smtClean="0">
                <a:solidFill>
                  <a:srgbClr val="0070C0"/>
                </a:solidFill>
                <a:latin typeface="Curlz MT" panose="04040404050702020202" pitchFamily="82" charset="0"/>
              </a:rPr>
              <a:t>at</a:t>
            </a:r>
            <a:br>
              <a:rPr lang="en-GB" sz="6600" b="1" dirty="0" smtClean="0">
                <a:solidFill>
                  <a:srgbClr val="0070C0"/>
                </a:solidFill>
                <a:latin typeface="Curlz MT" panose="04040404050702020202" pitchFamily="82" charset="0"/>
              </a:rPr>
            </a:br>
            <a:r>
              <a:rPr lang="en-GB" sz="6600" b="1" dirty="0" smtClean="0">
                <a:solidFill>
                  <a:srgbClr val="0070C0"/>
                </a:solidFill>
                <a:latin typeface="Curlz MT" panose="04040404050702020202" pitchFamily="82" charset="0"/>
              </a:rPr>
              <a:t> Sir John Lillie Primary </a:t>
            </a:r>
            <a:endParaRPr lang="en-GB" sz="6600" b="1" dirty="0">
              <a:solidFill>
                <a:srgbClr val="0070C0"/>
              </a:solidFill>
              <a:latin typeface="Curlz MT" panose="040404040507020202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4928964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Curlz MT" panose="04040404050702020202" pitchFamily="82" charset="0"/>
              </a:rPr>
              <a:t>Lee Duffy</a:t>
            </a:r>
          </a:p>
          <a:p>
            <a:r>
              <a:rPr lang="en-GB" dirty="0" smtClean="0">
                <a:solidFill>
                  <a:srgbClr val="0070C0"/>
                </a:solidFill>
                <a:latin typeface="Curlz MT" panose="04040404050702020202" pitchFamily="82" charset="0"/>
              </a:rPr>
              <a:t>Zoe Haynes &amp; Bouchra Benharch</a:t>
            </a:r>
            <a:endParaRPr lang="en-GB" dirty="0">
              <a:solidFill>
                <a:srgbClr val="0070C0"/>
              </a:solidFill>
              <a:latin typeface="Curlz MT" panose="04040404050702020202" pitchFamily="8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805264"/>
            <a:ext cx="964276" cy="681644"/>
          </a:xfrm>
          <a:prstGeom prst="rect">
            <a:avLst/>
          </a:prstGeom>
        </p:spPr>
      </p:pic>
      <p:pic>
        <p:nvPicPr>
          <p:cNvPr id="2053" name="Picture 5" descr="C:\Users\lduffy4.205\AppData\Local\Microsoft\Windows\Temporary Internet Files\Content.IE5\9O2T08N0\large-Number-3-33.3-3876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34584">
            <a:off x="7218304" y="619705"/>
            <a:ext cx="1044096" cy="146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duffy4.205\AppData\Local\Microsoft\Windows\Temporary Internet Files\Content.IE5\DEPZRNWY\numbers-colorful-clip-ar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0847">
            <a:off x="686841" y="359060"/>
            <a:ext cx="1978546" cy="198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duffy4.205\AppData\Local\Microsoft\Windows\Temporary Internet Files\Content.IE5\JG8STXMN\large-Number-4-0-3878[1]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651" y="1844824"/>
            <a:ext cx="756064" cy="99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duffy4.205\AppData\Local\Microsoft\Windows\Temporary Internet Files\Content.IE5\3XSYE5W3\large-Ruler-166.6-10509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77072"/>
            <a:ext cx="2880300" cy="130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45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must learn to love cabbage!</a:t>
            </a:r>
            <a:endParaRPr lang="en-GB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615079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628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Key </a:t>
            </a:r>
            <a:r>
              <a:rPr lang="en-GB" dirty="0" smtClean="0"/>
              <a:t>aspects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Number</a:t>
            </a:r>
          </a:p>
          <a:p>
            <a:pPr>
              <a:buFontTx/>
              <a:buChar char="-"/>
            </a:pPr>
            <a:r>
              <a:rPr lang="en-GB" sz="2000" i="1" dirty="0" smtClean="0"/>
              <a:t>Number and place value</a:t>
            </a:r>
          </a:p>
          <a:p>
            <a:pPr>
              <a:buFontTx/>
              <a:buChar char="-"/>
            </a:pPr>
            <a:r>
              <a:rPr lang="en-GB" sz="2000" i="1" dirty="0" smtClean="0"/>
              <a:t>Addition and subtraction</a:t>
            </a:r>
          </a:p>
          <a:p>
            <a:pPr>
              <a:buFontTx/>
              <a:buChar char="-"/>
            </a:pPr>
            <a:r>
              <a:rPr lang="en-GB" sz="2000" i="1" dirty="0" smtClean="0"/>
              <a:t>Multiplication and division</a:t>
            </a:r>
          </a:p>
          <a:p>
            <a:pPr>
              <a:buFontTx/>
              <a:buChar char="-"/>
            </a:pPr>
            <a:r>
              <a:rPr lang="en-GB" sz="2000" i="1" dirty="0" smtClean="0"/>
              <a:t>Fractions, decimals and percentages </a:t>
            </a:r>
          </a:p>
          <a:p>
            <a:r>
              <a:rPr lang="en-GB" dirty="0" smtClean="0"/>
              <a:t>Measures</a:t>
            </a:r>
          </a:p>
          <a:p>
            <a:r>
              <a:rPr lang="en-GB" dirty="0" smtClean="0"/>
              <a:t>Geometry</a:t>
            </a:r>
          </a:p>
          <a:p>
            <a:r>
              <a:rPr lang="en-GB" dirty="0" smtClean="0"/>
              <a:t>Statistics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4816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National Curriculum</a:t>
            </a:r>
            <a:endParaRPr lang="en-GB" dirty="0"/>
          </a:p>
        </p:txBody>
      </p:sp>
      <p:pic>
        <p:nvPicPr>
          <p:cNvPr id="5" name="Picture 8" descr="C:\Users\lduffy4.205\AppData\Local\Microsoft\Windows\Temporary Internet Files\Content.IE5\3XSYE5W3\large-Ruler-166.6-10509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2989"/>
            <a:ext cx="2880300" cy="130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00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1" t="18671" r="60733" b="21171"/>
          <a:stretch/>
        </p:blipFill>
        <p:spPr bwMode="auto">
          <a:xfrm>
            <a:off x="323528" y="836712"/>
            <a:ext cx="8565195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323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Curriculum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Majority of pupils to move through the programmes of study at broadly the same pace.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Keep up sessions – built in to support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Consolidation, through additional practice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More able – depth rather than breadth </a:t>
            </a:r>
            <a:endParaRPr lang="en-GB" dirty="0"/>
          </a:p>
        </p:txBody>
      </p:sp>
      <p:pic>
        <p:nvPicPr>
          <p:cNvPr id="3074" name="Picture 2" descr="C:\Users\lduffy4.205\AppData\Local\Microsoft\Windows\Temporary Internet Files\Content.IE5\3XSYE5W3\large-arrow-orange-right-33.3-6041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84288" y="5409200"/>
            <a:ext cx="1502828" cy="71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85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Fluency &amp; Reasoning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are secure in their knowledge and can ASK (</a:t>
            </a:r>
            <a:r>
              <a:rPr lang="en-GB" sz="4400" b="1" dirty="0" smtClean="0">
                <a:solidFill>
                  <a:srgbClr val="0070C0"/>
                </a:solidFill>
              </a:rPr>
              <a:t>A</a:t>
            </a:r>
            <a:r>
              <a:rPr lang="en-GB" dirty="0" smtClean="0"/>
              <a:t>pply their </a:t>
            </a:r>
            <a:r>
              <a:rPr lang="en-GB" sz="4400" b="1" dirty="0" smtClean="0">
                <a:solidFill>
                  <a:srgbClr val="0070C0"/>
                </a:solidFill>
              </a:rPr>
              <a:t>S</a:t>
            </a:r>
            <a:r>
              <a:rPr lang="en-GB" dirty="0" smtClean="0"/>
              <a:t>kills and </a:t>
            </a:r>
            <a:r>
              <a:rPr lang="en-GB" sz="4400" b="1" dirty="0" smtClean="0">
                <a:solidFill>
                  <a:srgbClr val="0070C0"/>
                </a:solidFill>
              </a:rPr>
              <a:t>K</a:t>
            </a:r>
            <a:r>
              <a:rPr lang="en-GB" dirty="0" smtClean="0"/>
              <a:t>nowledge)</a:t>
            </a:r>
          </a:p>
          <a:p>
            <a:endParaRPr lang="en-GB" dirty="0"/>
          </a:p>
          <a:p>
            <a:r>
              <a:rPr lang="en-GB" dirty="0" smtClean="0"/>
              <a:t>Confident children who have deep understanding of the processes and can articulate this. </a:t>
            </a:r>
            <a:endParaRPr lang="en-GB" dirty="0"/>
          </a:p>
        </p:txBody>
      </p:sp>
      <p:pic>
        <p:nvPicPr>
          <p:cNvPr id="5122" name="Picture 2" descr="C:\Users\lduffy4.205\AppData\Local\Microsoft\Windows\Temporary Internet Files\Content.IE5\DEPZRNWY\clipart_woman_talking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418" y="4149080"/>
            <a:ext cx="1999582" cy="226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duffy4.205\AppData\Local\Microsoft\Windows\Temporary Internet Files\Content.IE5\3XSYE5W3\talking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13176"/>
            <a:ext cx="1550665" cy="167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lduffy4.205\AppData\Local\Microsoft\Windows\Temporary Internet Files\Content.IE5\9O2T08N0\thinking-boy-gir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640"/>
            <a:ext cx="2016224" cy="152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04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True or False 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8000" dirty="0" smtClean="0">
                <a:solidFill>
                  <a:srgbClr val="0070C0"/>
                </a:solidFill>
              </a:rPr>
              <a:t>2, 5, 7, 9 </a:t>
            </a:r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 smtClean="0"/>
              <a:t>All of these numbers are even. </a:t>
            </a:r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 smtClean="0"/>
              <a:t>Explain how you know?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88979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Use of knowledge… 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0, 2, 4, 6, 8 </a:t>
            </a:r>
          </a:p>
          <a:p>
            <a:pPr marL="0" indent="0" algn="ctr">
              <a:buNone/>
            </a:pPr>
            <a:r>
              <a:rPr lang="en-GB" sz="4400" dirty="0" smtClean="0"/>
              <a:t>We know are all even numbers… </a:t>
            </a:r>
          </a:p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4400" dirty="0" smtClean="0"/>
              <a:t>So what about 2.7? </a:t>
            </a:r>
            <a:endParaRPr lang="en-GB" sz="4400" dirty="0"/>
          </a:p>
        </p:txBody>
      </p:sp>
      <p:pic>
        <p:nvPicPr>
          <p:cNvPr id="6146" name="Picture 2" descr="C:\Users\lduffy4.205\AppData\Local\Microsoft\Windows\Temporary Internet Files\Content.IE5\JG8STXMN\boy-148779_6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1619672" cy="292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31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4400" dirty="0" smtClean="0">
                <a:solidFill>
                  <a:srgbClr val="FF0000"/>
                </a:solidFill>
              </a:rPr>
              <a:t>Counting!! </a:t>
            </a:r>
            <a:r>
              <a:rPr lang="en-GB" sz="12800" dirty="0" smtClean="0">
                <a:solidFill>
                  <a:srgbClr val="FF0000"/>
                </a:solidFill>
              </a:rPr>
              <a:t>So important – often overlooked! </a:t>
            </a:r>
          </a:p>
          <a:p>
            <a:r>
              <a:rPr lang="en-GB" sz="8600" dirty="0" smtClean="0"/>
              <a:t>Year 1 - </a:t>
            </a:r>
            <a:r>
              <a:rPr lang="en-GB" sz="8600" dirty="0" smtClean="0">
                <a:solidFill>
                  <a:srgbClr val="0070C0"/>
                </a:solidFill>
              </a:rPr>
              <a:t>count </a:t>
            </a:r>
            <a:r>
              <a:rPr lang="en-GB" sz="8600" dirty="0">
                <a:solidFill>
                  <a:srgbClr val="0070C0"/>
                </a:solidFill>
              </a:rPr>
              <a:t>to and across 100, forwards and backwards, beginning with 0 or 1, or from any given number </a:t>
            </a:r>
            <a:endParaRPr lang="en-GB" sz="8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8600" dirty="0">
                <a:solidFill>
                  <a:srgbClr val="0070C0"/>
                </a:solidFill>
              </a:rPr>
              <a:t>	</a:t>
            </a:r>
            <a:endParaRPr lang="en-GB" sz="8600" dirty="0" smtClean="0">
              <a:solidFill>
                <a:srgbClr val="0070C0"/>
              </a:solidFill>
            </a:endParaRPr>
          </a:p>
          <a:p>
            <a:r>
              <a:rPr lang="en-GB" sz="8600" dirty="0" smtClean="0"/>
              <a:t>Year 2 - count </a:t>
            </a:r>
            <a:r>
              <a:rPr lang="en-GB" sz="8600" dirty="0"/>
              <a:t>in steps of 2, 3, and 5 from 0, and in tens from any number, forward and backward </a:t>
            </a:r>
            <a:endParaRPr lang="en-GB" sz="8600" dirty="0" smtClean="0"/>
          </a:p>
          <a:p>
            <a:endParaRPr lang="en-GB" sz="8600" dirty="0" smtClean="0"/>
          </a:p>
          <a:p>
            <a:r>
              <a:rPr lang="en-GB" sz="8600" dirty="0" smtClean="0"/>
              <a:t>Year 3 - </a:t>
            </a:r>
            <a:r>
              <a:rPr lang="en-GB" sz="8600" dirty="0" smtClean="0">
                <a:solidFill>
                  <a:srgbClr val="0070C0"/>
                </a:solidFill>
              </a:rPr>
              <a:t>count </a:t>
            </a:r>
            <a:r>
              <a:rPr lang="en-GB" sz="8600" dirty="0">
                <a:solidFill>
                  <a:srgbClr val="0070C0"/>
                </a:solidFill>
              </a:rPr>
              <a:t>from 0 in multiples of 4, 8, 50 and 100; find 10 or 100 more or less than a given number </a:t>
            </a:r>
            <a:endParaRPr lang="en-GB" sz="8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8600" dirty="0" smtClean="0">
              <a:solidFill>
                <a:srgbClr val="0070C0"/>
              </a:solidFill>
            </a:endParaRPr>
          </a:p>
          <a:p>
            <a:r>
              <a:rPr lang="en-GB" sz="8600" dirty="0" smtClean="0"/>
              <a:t>Year 4 - count </a:t>
            </a:r>
            <a:r>
              <a:rPr lang="en-GB" sz="8600" dirty="0"/>
              <a:t>in multiples of 6, 7, 9, 25 and 1000 </a:t>
            </a:r>
            <a:endParaRPr lang="en-GB" sz="8600" dirty="0" smtClean="0"/>
          </a:p>
          <a:p>
            <a:pPr marL="0" indent="0">
              <a:buNone/>
            </a:pPr>
            <a:r>
              <a:rPr lang="en-GB" sz="8600" dirty="0"/>
              <a:t>	</a:t>
            </a:r>
            <a:endParaRPr lang="en-GB" sz="8600" dirty="0" smtClean="0"/>
          </a:p>
          <a:p>
            <a:r>
              <a:rPr lang="en-GB" sz="8600" dirty="0" smtClean="0"/>
              <a:t>Year 5 - </a:t>
            </a:r>
            <a:r>
              <a:rPr lang="en-GB" sz="8600" dirty="0" smtClean="0">
                <a:solidFill>
                  <a:srgbClr val="0070C0"/>
                </a:solidFill>
              </a:rPr>
              <a:t>count </a:t>
            </a:r>
            <a:r>
              <a:rPr lang="en-GB" sz="8600" dirty="0">
                <a:solidFill>
                  <a:srgbClr val="0070C0"/>
                </a:solidFill>
              </a:rPr>
              <a:t>forwards or backwards in steps of powers of 10 for any given number up to 1 000 000 </a:t>
            </a:r>
            <a:endParaRPr lang="en-GB" sz="8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8600" dirty="0" smtClean="0">
              <a:solidFill>
                <a:srgbClr val="0070C0"/>
              </a:solidFill>
            </a:endParaRPr>
          </a:p>
          <a:p>
            <a:r>
              <a:rPr lang="en-GB" sz="8600" dirty="0" smtClean="0"/>
              <a:t>Year 6 - read</a:t>
            </a:r>
            <a:r>
              <a:rPr lang="en-GB" sz="8600" dirty="0"/>
              <a:t>, write, order and compare numbers </a:t>
            </a:r>
            <a:r>
              <a:rPr lang="en-GB" sz="8600" dirty="0" smtClean="0"/>
              <a:t>up</a:t>
            </a:r>
          </a:p>
          <a:p>
            <a:pPr marL="0" indent="0">
              <a:buNone/>
            </a:pPr>
            <a:r>
              <a:rPr lang="en-GB" sz="8600" dirty="0"/>
              <a:t> </a:t>
            </a:r>
            <a:r>
              <a:rPr lang="en-GB" sz="8600" dirty="0" smtClean="0"/>
              <a:t>     </a:t>
            </a:r>
            <a:r>
              <a:rPr lang="en-GB" sz="8600" dirty="0"/>
              <a:t>to 10 000 000 and determine the value of each digit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170" name="Picture 2" descr="C:\Users\lduffy4.205\AppData\Local\Microsoft\Windows\Temporary Internet Files\Content.IE5\3XSYE5W3\Countin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140968"/>
            <a:ext cx="1092343" cy="11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lduffy4.205\AppData\Local\Microsoft\Windows\Temporary Internet Files\Content.IE5\JG8STXMN\coins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709" y="764704"/>
            <a:ext cx="1224136" cy="117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lduffy4.205\AppData\Local\Microsoft\Windows\Temporary Internet Files\Content.IE5\3XSYE5W3\clipart027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966" y="4437112"/>
            <a:ext cx="1732684" cy="204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722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9" t="24956" r="61490" b="9948"/>
          <a:stretch/>
        </p:blipFill>
        <p:spPr bwMode="auto">
          <a:xfrm>
            <a:off x="179512" y="260648"/>
            <a:ext cx="8697076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024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5" t="14631" r="60480" b="7255"/>
          <a:stretch/>
        </p:blipFill>
        <p:spPr bwMode="auto">
          <a:xfrm>
            <a:off x="467544" y="332656"/>
            <a:ext cx="7650227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672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:\Users\lduffy4.205\AppData\Local\Microsoft\Windows\Temporary Internet Files\Content.Outlook\1INMM082\image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1"/>
          <a:stretch/>
        </p:blipFill>
        <p:spPr bwMode="auto">
          <a:xfrm>
            <a:off x="0" y="561108"/>
            <a:ext cx="9144000" cy="629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463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187</Words>
  <Application>Microsoft Office PowerPoint</Application>
  <PresentationFormat>On-screen Show (4:3)</PresentationFormat>
  <Paragraphs>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Curlz MT</vt:lpstr>
      <vt:lpstr>Office Theme</vt:lpstr>
      <vt:lpstr>Maths  at  Sir John Lillie Primary </vt:lpstr>
      <vt:lpstr>We must learn to love cabbage!</vt:lpstr>
      <vt:lpstr> Key aspects</vt:lpstr>
      <vt:lpstr>PowerPoint Presentation</vt:lpstr>
      <vt:lpstr>Aims of Curriculum </vt:lpstr>
      <vt:lpstr>Fluency &amp; Reasoning </vt:lpstr>
      <vt:lpstr>True or False </vt:lpstr>
      <vt:lpstr>Use of knowledge…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 at  Sir John Lillie Primary</dc:title>
  <dc:creator>Lee Duffy</dc:creator>
  <cp:lastModifiedBy>aalder4.205</cp:lastModifiedBy>
  <cp:revision>10</cp:revision>
  <dcterms:created xsi:type="dcterms:W3CDTF">2015-11-18T14:37:49Z</dcterms:created>
  <dcterms:modified xsi:type="dcterms:W3CDTF">2023-04-21T15:30:45Z</dcterms:modified>
</cp:coreProperties>
</file>